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sldIdLst>
    <p:sldId id="283" r:id="rId2"/>
    <p:sldId id="256" r:id="rId3"/>
    <p:sldId id="257" r:id="rId4"/>
    <p:sldId id="258" r:id="rId5"/>
    <p:sldId id="266" r:id="rId6"/>
    <p:sldId id="267" r:id="rId7"/>
    <p:sldId id="259" r:id="rId8"/>
    <p:sldId id="277" r:id="rId9"/>
    <p:sldId id="285" r:id="rId10"/>
    <p:sldId id="260" r:id="rId11"/>
    <p:sldId id="275" r:id="rId12"/>
    <p:sldId id="286" r:id="rId13"/>
    <p:sldId id="287" r:id="rId14"/>
    <p:sldId id="262" r:id="rId15"/>
    <p:sldId id="282" r:id="rId16"/>
    <p:sldId id="276" r:id="rId17"/>
    <p:sldId id="289" r:id="rId18"/>
    <p:sldId id="290" r:id="rId19"/>
    <p:sldId id="291" r:id="rId20"/>
    <p:sldId id="279" r:id="rId21"/>
    <p:sldId id="280" r:id="rId22"/>
    <p:sldId id="263" r:id="rId23"/>
    <p:sldId id="264" r:id="rId24"/>
    <p:sldId id="265" r:id="rId25"/>
    <p:sldId id="273" r:id="rId26"/>
    <p:sldId id="274" r:id="rId2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3089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5361122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8A05E64-FB16-4237-AAF3-E52D817360C6}" type="datetimeFigureOut">
              <a:rPr lang="en-US" smtClean="0"/>
              <a:t>9/15/2024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F69B2E-B51B-4444-8C82-4E30DF965BAE}" type="slidenum">
              <a:rPr lang="en-US" smtClean="0"/>
              <a:t>‹#›</a:t>
            </a:fld>
            <a:endParaRPr lang="en-US"/>
          </a:p>
        </p:txBody>
      </p:sp>
    </p:spTree>
    <p:extLst>
      <p:ext uri="{BB962C8B-B14F-4D97-AF65-F5344CB8AC3E}">
        <p14:creationId xmlns:p14="http://schemas.microsoft.com/office/powerpoint/2010/main" val="39373947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object 9"/>
          <p:cNvSpPr txBox="1"/>
          <p:nvPr/>
        </p:nvSpPr>
        <p:spPr>
          <a:xfrm>
            <a:off x="457200" y="4884022"/>
            <a:ext cx="5244521" cy="2097241"/>
          </a:xfrm>
          <a:prstGeom prst="rect">
            <a:avLst/>
          </a:prstGeom>
          <a:noFill/>
        </p:spPr>
        <p:txBody>
          <a:bodyPr vert="horz" wrap="square" lIns="0" tIns="14478" rIns="0" bIns="0" rtlCol="0">
            <a:spAutoFit/>
          </a:bodyPr>
          <a:lstStyle/>
          <a:p>
            <a:pPr marL="15240">
              <a:spcBef>
                <a:spcPts val="114"/>
              </a:spcBef>
            </a:pPr>
            <a:r>
              <a:rPr sz="2640" b="1" u="heavy" dirty="0">
                <a:solidFill>
                  <a:srgbClr val="C00000"/>
                </a:solidFill>
                <a:uFill>
                  <a:solidFill>
                    <a:srgbClr val="C00000"/>
                  </a:solidFill>
                </a:uFill>
                <a:latin typeface="Arial"/>
                <a:cs typeface="Arial"/>
              </a:rPr>
              <a:t>Group</a:t>
            </a:r>
            <a:r>
              <a:rPr sz="2640" b="1" u="heavy" spc="-54" dirty="0">
                <a:solidFill>
                  <a:srgbClr val="C00000"/>
                </a:solidFill>
                <a:uFill>
                  <a:solidFill>
                    <a:srgbClr val="C00000"/>
                  </a:solidFill>
                </a:uFill>
                <a:latin typeface="Arial"/>
                <a:cs typeface="Arial"/>
              </a:rPr>
              <a:t> </a:t>
            </a:r>
            <a:r>
              <a:rPr sz="2640" b="1" u="heavy" spc="-12" dirty="0">
                <a:solidFill>
                  <a:srgbClr val="C00000"/>
                </a:solidFill>
                <a:uFill>
                  <a:solidFill>
                    <a:srgbClr val="C00000"/>
                  </a:solidFill>
                </a:uFill>
                <a:latin typeface="Arial"/>
                <a:cs typeface="Arial"/>
              </a:rPr>
              <a:t>Members:</a:t>
            </a:r>
            <a:endParaRPr lang="en-US" sz="2640" dirty="0">
              <a:latin typeface="Arial MT"/>
              <a:cs typeface="Arial"/>
            </a:endParaRPr>
          </a:p>
          <a:p>
            <a:pPr marL="15240">
              <a:spcBef>
                <a:spcPts val="114"/>
              </a:spcBef>
            </a:pPr>
            <a:r>
              <a:rPr lang="en-US" sz="2640" dirty="0">
                <a:latin typeface="Arial MT"/>
                <a:cs typeface="Arial"/>
              </a:rPr>
              <a:t>Anurag Upadhyaya(077BEL007)</a:t>
            </a:r>
          </a:p>
          <a:p>
            <a:pPr marL="15240">
              <a:spcBef>
                <a:spcPts val="114"/>
              </a:spcBef>
            </a:pPr>
            <a:r>
              <a:rPr lang="en-US" sz="2640" dirty="0">
                <a:latin typeface="Arial MT"/>
                <a:cs typeface="Arial"/>
              </a:rPr>
              <a:t>Arjun Oli (077BEL010)</a:t>
            </a:r>
          </a:p>
          <a:p>
            <a:pPr marL="15240">
              <a:spcBef>
                <a:spcPts val="114"/>
              </a:spcBef>
            </a:pPr>
            <a:r>
              <a:rPr lang="en-US" sz="2640" dirty="0">
                <a:latin typeface="Arial MT"/>
                <a:cs typeface="Arial"/>
              </a:rPr>
              <a:t>Pratik </a:t>
            </a:r>
            <a:r>
              <a:rPr lang="en-US" sz="2640" dirty="0" err="1">
                <a:latin typeface="Arial MT"/>
                <a:cs typeface="Arial"/>
              </a:rPr>
              <a:t>Panuhar</a:t>
            </a:r>
            <a:r>
              <a:rPr lang="en-US" sz="2640" dirty="0">
                <a:latin typeface="Arial MT"/>
                <a:cs typeface="Arial"/>
              </a:rPr>
              <a:t> (077BEL029) </a:t>
            </a:r>
          </a:p>
          <a:p>
            <a:pPr marL="15240">
              <a:spcBef>
                <a:spcPts val="114"/>
              </a:spcBef>
            </a:pPr>
            <a:r>
              <a:rPr lang="en-US" sz="2640" dirty="0">
                <a:latin typeface="Arial MT"/>
                <a:cs typeface="Arial"/>
              </a:rPr>
              <a:t>Rohan (077BEL035)</a:t>
            </a:r>
            <a:endParaRPr sz="2640" dirty="0">
              <a:latin typeface="Arial"/>
              <a:cs typeface="Arial"/>
            </a:endParaRPr>
          </a:p>
        </p:txBody>
      </p:sp>
      <p:sp>
        <p:nvSpPr>
          <p:cNvPr id="15" name="object 15"/>
          <p:cNvSpPr txBox="1"/>
          <p:nvPr/>
        </p:nvSpPr>
        <p:spPr>
          <a:xfrm>
            <a:off x="5701722" y="7356732"/>
            <a:ext cx="2601733" cy="384721"/>
          </a:xfrm>
          <a:prstGeom prst="rect">
            <a:avLst/>
          </a:prstGeom>
        </p:spPr>
        <p:txBody>
          <a:bodyPr vert="horz" wrap="square" lIns="0" tIns="15240" rIns="0" bIns="0" rtlCol="0">
            <a:spAutoFit/>
          </a:bodyPr>
          <a:lstStyle/>
          <a:p>
            <a:pPr marL="15240">
              <a:spcBef>
                <a:spcPts val="120"/>
              </a:spcBef>
            </a:pPr>
            <a:r>
              <a:rPr lang="en-US" sz="2400" b="1" spc="-12" dirty="0">
                <a:latin typeface="Calibri"/>
                <a:cs typeface="Calibri"/>
              </a:rPr>
              <a:t>September 2024</a:t>
            </a:r>
            <a:endParaRPr sz="2400" dirty="0">
              <a:latin typeface="Calibri"/>
              <a:cs typeface="Calibri"/>
            </a:endParaRPr>
          </a:p>
        </p:txBody>
      </p:sp>
      <p:sp>
        <p:nvSpPr>
          <p:cNvPr id="22" name="object 22"/>
          <p:cNvSpPr txBox="1"/>
          <p:nvPr/>
        </p:nvSpPr>
        <p:spPr>
          <a:xfrm>
            <a:off x="9418320" y="4754880"/>
            <a:ext cx="4765548" cy="1639680"/>
          </a:xfrm>
          <a:prstGeom prst="rect">
            <a:avLst/>
          </a:prstGeom>
        </p:spPr>
        <p:txBody>
          <a:bodyPr vert="horz" wrap="square" lIns="0" tIns="14478" rIns="0" bIns="0" rtlCol="0">
            <a:spAutoFit/>
          </a:bodyPr>
          <a:lstStyle/>
          <a:p>
            <a:pPr marL="15240">
              <a:spcBef>
                <a:spcPts val="114"/>
              </a:spcBef>
            </a:pPr>
            <a:r>
              <a:rPr lang="en-US" sz="2640" b="1" u="heavy" spc="-12" dirty="0">
                <a:solidFill>
                  <a:srgbClr val="4472C4"/>
                </a:solidFill>
                <a:uFill>
                  <a:solidFill>
                    <a:srgbClr val="4472C4"/>
                  </a:solidFill>
                </a:uFill>
                <a:latin typeface="Arial"/>
                <a:cs typeface="Arial"/>
              </a:rPr>
              <a:t>Submitted to</a:t>
            </a:r>
            <a:r>
              <a:rPr sz="2640" b="1" u="heavy" spc="-12" dirty="0">
                <a:solidFill>
                  <a:srgbClr val="4472C4"/>
                </a:solidFill>
                <a:uFill>
                  <a:solidFill>
                    <a:srgbClr val="4472C4"/>
                  </a:solidFill>
                </a:uFill>
                <a:latin typeface="Arial"/>
                <a:cs typeface="Arial"/>
              </a:rPr>
              <a:t>:</a:t>
            </a:r>
            <a:endParaRPr sz="2640" dirty="0">
              <a:latin typeface="Arial"/>
              <a:cs typeface="Arial"/>
            </a:endParaRPr>
          </a:p>
          <a:p>
            <a:pPr marL="15240" marR="6096"/>
            <a:r>
              <a:rPr sz="2640" dirty="0">
                <a:latin typeface="Arial MT"/>
                <a:cs typeface="Arial MT"/>
              </a:rPr>
              <a:t>Department</a:t>
            </a:r>
            <a:r>
              <a:rPr sz="2640" spc="-78" dirty="0">
                <a:latin typeface="Arial MT"/>
                <a:cs typeface="Arial MT"/>
              </a:rPr>
              <a:t> </a:t>
            </a:r>
            <a:r>
              <a:rPr sz="2640" dirty="0">
                <a:latin typeface="Arial MT"/>
                <a:cs typeface="Arial MT"/>
              </a:rPr>
              <a:t>of</a:t>
            </a:r>
            <a:r>
              <a:rPr sz="2640" spc="-66" dirty="0">
                <a:latin typeface="Arial MT"/>
                <a:cs typeface="Arial MT"/>
              </a:rPr>
              <a:t> </a:t>
            </a:r>
            <a:r>
              <a:rPr lang="en-US" sz="2640" dirty="0">
                <a:latin typeface="Arial MT"/>
                <a:cs typeface="Arial MT"/>
              </a:rPr>
              <a:t>Electrical</a:t>
            </a:r>
            <a:r>
              <a:rPr sz="2640" spc="-84" dirty="0">
                <a:latin typeface="Arial MT"/>
                <a:cs typeface="Arial MT"/>
              </a:rPr>
              <a:t> </a:t>
            </a:r>
            <a:r>
              <a:rPr sz="2640" spc="-12" dirty="0">
                <a:latin typeface="Arial MT"/>
                <a:cs typeface="Arial MT"/>
              </a:rPr>
              <a:t>Engineering </a:t>
            </a:r>
            <a:r>
              <a:rPr sz="2640" dirty="0">
                <a:latin typeface="Arial MT"/>
                <a:cs typeface="Arial MT"/>
              </a:rPr>
              <a:t>IOE,</a:t>
            </a:r>
            <a:r>
              <a:rPr sz="2640" spc="-90" dirty="0">
                <a:latin typeface="Arial MT"/>
                <a:cs typeface="Arial MT"/>
              </a:rPr>
              <a:t> </a:t>
            </a:r>
            <a:r>
              <a:rPr sz="2640" dirty="0">
                <a:latin typeface="Arial MT"/>
                <a:cs typeface="Arial MT"/>
              </a:rPr>
              <a:t>Pulchowk</a:t>
            </a:r>
            <a:r>
              <a:rPr sz="2640" spc="-90" dirty="0">
                <a:latin typeface="Arial MT"/>
                <a:cs typeface="Arial MT"/>
              </a:rPr>
              <a:t> </a:t>
            </a:r>
            <a:r>
              <a:rPr sz="2640" spc="-12" dirty="0">
                <a:latin typeface="Arial MT"/>
                <a:cs typeface="Arial MT"/>
              </a:rPr>
              <a:t>Campus</a:t>
            </a:r>
            <a:endParaRPr sz="2640" dirty="0">
              <a:latin typeface="Arial MT"/>
              <a:cs typeface="Arial MT"/>
            </a:endParaRPr>
          </a:p>
        </p:txBody>
      </p:sp>
      <p:sp>
        <p:nvSpPr>
          <p:cNvPr id="2" name="TextBox 1"/>
          <p:cNvSpPr txBox="1"/>
          <p:nvPr/>
        </p:nvSpPr>
        <p:spPr>
          <a:xfrm>
            <a:off x="1207911" y="573258"/>
            <a:ext cx="12214578" cy="1569660"/>
          </a:xfrm>
          <a:prstGeom prst="rect">
            <a:avLst/>
          </a:prstGeom>
          <a:noFill/>
        </p:spPr>
        <p:txBody>
          <a:bodyPr wrap="square" rtlCol="0">
            <a:spAutoFit/>
          </a:bodyPr>
          <a:lstStyle/>
          <a:p>
            <a:pPr algn="ctr"/>
            <a:r>
              <a:rPr lang="en-US" sz="4800" b="1" spc="-12" dirty="0">
                <a:latin typeface="Times New Roman" panose="02020603050405020304" pitchFamily="18" charset="0"/>
                <a:cs typeface="Times New Roman" panose="02020603050405020304" pitchFamily="18" charset="0"/>
              </a:rPr>
              <a:t>Onboard chargers for EVs using Dual Active Bridge and Totem Pole PFC</a:t>
            </a:r>
            <a:endParaRPr lang="en-US" sz="4800" b="1" dirty="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78438" y="2520221"/>
            <a:ext cx="2960370" cy="3429000"/>
          </a:xfrm>
          <a:prstGeom prst="rect">
            <a:avLst/>
          </a:prstGeom>
        </p:spPr>
      </p:pic>
    </p:spTree>
    <p:extLst>
      <p:ext uri="{BB962C8B-B14F-4D97-AF65-F5344CB8AC3E}">
        <p14:creationId xmlns:p14="http://schemas.microsoft.com/office/powerpoint/2010/main" val="15801255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5" name="Text 1"/>
          <p:cNvSpPr/>
          <p:nvPr/>
        </p:nvSpPr>
        <p:spPr>
          <a:xfrm>
            <a:off x="6344126" y="674965"/>
            <a:ext cx="6433066" cy="804029"/>
          </a:xfrm>
          <a:prstGeom prst="rect">
            <a:avLst/>
          </a:prstGeom>
          <a:noFill/>
          <a:ln/>
        </p:spPr>
        <p:txBody>
          <a:bodyPr wrap="none" rtlCol="0" anchor="t"/>
          <a:lstStyle/>
          <a:p>
            <a:pPr marL="0" indent="0">
              <a:lnSpc>
                <a:spcPts val="6332"/>
              </a:lnSpc>
              <a:buNone/>
            </a:pPr>
            <a:r>
              <a:rPr lang="en-US" sz="5065" b="1" dirty="0">
                <a:solidFill>
                  <a:srgbClr val="000000"/>
                </a:solidFill>
                <a:latin typeface="Petrona" pitchFamily="34" charset="0"/>
                <a:ea typeface="Petrona" pitchFamily="34" charset="-122"/>
                <a:cs typeface="Petrona" pitchFamily="34" charset="-120"/>
              </a:rPr>
              <a:t>AC-DC Conversion</a:t>
            </a:r>
            <a:endParaRPr lang="en-US" sz="5065" dirty="0"/>
          </a:p>
        </p:txBody>
      </p:sp>
      <p:sp>
        <p:nvSpPr>
          <p:cNvPr id="6" name="Shape 2"/>
          <p:cNvSpPr/>
          <p:nvPr/>
        </p:nvSpPr>
        <p:spPr>
          <a:xfrm>
            <a:off x="6344126" y="2122170"/>
            <a:ext cx="551378" cy="551378"/>
          </a:xfrm>
          <a:prstGeom prst="roundRect">
            <a:avLst>
              <a:gd name="adj" fmla="val 18668"/>
            </a:avLst>
          </a:prstGeom>
          <a:solidFill>
            <a:srgbClr val="CCEEFF"/>
          </a:solidFill>
          <a:ln w="15240">
            <a:solidFill>
              <a:srgbClr val="B2D4E5"/>
            </a:solidFill>
            <a:prstDash val="solid"/>
          </a:ln>
        </p:spPr>
      </p:sp>
      <p:sp>
        <p:nvSpPr>
          <p:cNvPr id="7" name="Text 3"/>
          <p:cNvSpPr/>
          <p:nvPr/>
        </p:nvSpPr>
        <p:spPr>
          <a:xfrm>
            <a:off x="6537127" y="2204799"/>
            <a:ext cx="165259" cy="386001"/>
          </a:xfrm>
          <a:prstGeom prst="rect">
            <a:avLst/>
          </a:prstGeom>
          <a:noFill/>
          <a:ln/>
        </p:spPr>
        <p:txBody>
          <a:bodyPr wrap="none" rtlCol="0" anchor="t"/>
          <a:lstStyle/>
          <a:p>
            <a:pPr marL="0" indent="0" algn="ctr">
              <a:lnSpc>
                <a:spcPts val="3039"/>
              </a:lnSpc>
              <a:buNone/>
            </a:pPr>
            <a:r>
              <a:rPr lang="en-US" sz="3039" b="1" dirty="0">
                <a:solidFill>
                  <a:srgbClr val="272525"/>
                </a:solidFill>
                <a:latin typeface="Petrona" pitchFamily="34" charset="0"/>
                <a:ea typeface="Petrona" pitchFamily="34" charset="-122"/>
                <a:cs typeface="Petrona" pitchFamily="34" charset="-120"/>
              </a:rPr>
              <a:t>1</a:t>
            </a:r>
            <a:endParaRPr lang="en-US" sz="3039" dirty="0"/>
          </a:p>
        </p:txBody>
      </p:sp>
      <p:sp>
        <p:nvSpPr>
          <p:cNvPr id="8" name="Text 4"/>
          <p:cNvSpPr/>
          <p:nvPr/>
        </p:nvSpPr>
        <p:spPr>
          <a:xfrm>
            <a:off x="7140535" y="2122170"/>
            <a:ext cx="3794522" cy="402074"/>
          </a:xfrm>
          <a:prstGeom prst="rect">
            <a:avLst/>
          </a:prstGeom>
          <a:noFill/>
          <a:ln/>
        </p:spPr>
        <p:txBody>
          <a:bodyPr wrap="none" rtlCol="0" anchor="t"/>
          <a:lstStyle/>
          <a:p>
            <a:pPr marL="0" indent="0">
              <a:lnSpc>
                <a:spcPts val="3166"/>
              </a:lnSpc>
              <a:buNone/>
            </a:pPr>
            <a:r>
              <a:rPr lang="en-US" sz="2533" b="1" dirty="0">
                <a:solidFill>
                  <a:srgbClr val="272525"/>
                </a:solidFill>
                <a:latin typeface="Petrona" pitchFamily="34" charset="0"/>
                <a:ea typeface="Petrona" pitchFamily="34" charset="-122"/>
                <a:cs typeface="Petrona" pitchFamily="34" charset="-120"/>
              </a:rPr>
              <a:t>Grid AC to DC Conversion</a:t>
            </a:r>
            <a:endParaRPr lang="en-US" sz="2533" dirty="0"/>
          </a:p>
        </p:txBody>
      </p:sp>
      <p:sp>
        <p:nvSpPr>
          <p:cNvPr id="9" name="Text 5"/>
          <p:cNvSpPr/>
          <p:nvPr/>
        </p:nvSpPr>
        <p:spPr>
          <a:xfrm>
            <a:off x="7140535" y="2671286"/>
            <a:ext cx="6632138" cy="783908"/>
          </a:xfrm>
          <a:prstGeom prst="rect">
            <a:avLst/>
          </a:prstGeom>
          <a:noFill/>
          <a:ln/>
        </p:spPr>
        <p:txBody>
          <a:bodyPr wrap="square" rtlCol="0" anchor="t"/>
          <a:lstStyle/>
          <a:p>
            <a:pPr marL="0" indent="0">
              <a:lnSpc>
                <a:spcPts val="3088"/>
              </a:lnSpc>
              <a:buNone/>
            </a:pPr>
            <a:r>
              <a:rPr lang="en-US" sz="1930" dirty="0">
                <a:solidFill>
                  <a:srgbClr val="272525"/>
                </a:solidFill>
                <a:latin typeface="Inter" pitchFamily="34" charset="0"/>
                <a:ea typeface="Inter" pitchFamily="34" charset="-122"/>
                <a:cs typeface="Inter" pitchFamily="34" charset="-120"/>
              </a:rPr>
              <a:t>Critical for converting the grid's AC power to DC power for battery charging.</a:t>
            </a:r>
            <a:endParaRPr lang="en-US" sz="1930" dirty="0"/>
          </a:p>
        </p:txBody>
      </p:sp>
      <p:sp>
        <p:nvSpPr>
          <p:cNvPr id="10" name="Shape 6"/>
          <p:cNvSpPr/>
          <p:nvPr/>
        </p:nvSpPr>
        <p:spPr>
          <a:xfrm>
            <a:off x="6344126" y="3975854"/>
            <a:ext cx="551378" cy="551378"/>
          </a:xfrm>
          <a:prstGeom prst="roundRect">
            <a:avLst>
              <a:gd name="adj" fmla="val 18668"/>
            </a:avLst>
          </a:prstGeom>
          <a:solidFill>
            <a:srgbClr val="CCEEFF"/>
          </a:solidFill>
          <a:ln w="15240">
            <a:solidFill>
              <a:srgbClr val="B2D4E5"/>
            </a:solidFill>
            <a:prstDash val="solid"/>
          </a:ln>
        </p:spPr>
      </p:sp>
      <p:sp>
        <p:nvSpPr>
          <p:cNvPr id="11" name="Text 7"/>
          <p:cNvSpPr/>
          <p:nvPr/>
        </p:nvSpPr>
        <p:spPr>
          <a:xfrm>
            <a:off x="6510337" y="4058483"/>
            <a:ext cx="218837" cy="386001"/>
          </a:xfrm>
          <a:prstGeom prst="rect">
            <a:avLst/>
          </a:prstGeom>
          <a:noFill/>
          <a:ln/>
        </p:spPr>
        <p:txBody>
          <a:bodyPr wrap="none" rtlCol="0" anchor="t"/>
          <a:lstStyle/>
          <a:p>
            <a:pPr marL="0" indent="0" algn="ctr">
              <a:lnSpc>
                <a:spcPts val="3039"/>
              </a:lnSpc>
              <a:buNone/>
            </a:pPr>
            <a:r>
              <a:rPr lang="en-US" sz="3039" b="1" dirty="0">
                <a:solidFill>
                  <a:srgbClr val="272525"/>
                </a:solidFill>
                <a:latin typeface="Petrona" pitchFamily="34" charset="0"/>
                <a:ea typeface="Petrona" pitchFamily="34" charset="-122"/>
                <a:cs typeface="Petrona" pitchFamily="34" charset="-120"/>
              </a:rPr>
              <a:t>2</a:t>
            </a:r>
            <a:endParaRPr lang="en-US" sz="3039" dirty="0"/>
          </a:p>
        </p:txBody>
      </p:sp>
      <p:sp>
        <p:nvSpPr>
          <p:cNvPr id="12" name="Text 8"/>
          <p:cNvSpPr/>
          <p:nvPr/>
        </p:nvSpPr>
        <p:spPr>
          <a:xfrm>
            <a:off x="7140535" y="3975854"/>
            <a:ext cx="4771787" cy="402074"/>
          </a:xfrm>
          <a:prstGeom prst="rect">
            <a:avLst/>
          </a:prstGeom>
          <a:noFill/>
          <a:ln/>
        </p:spPr>
        <p:txBody>
          <a:bodyPr wrap="none" rtlCol="0" anchor="t"/>
          <a:lstStyle/>
          <a:p>
            <a:pPr marL="0" indent="0">
              <a:lnSpc>
                <a:spcPts val="3166"/>
              </a:lnSpc>
              <a:buNone/>
            </a:pPr>
            <a:r>
              <a:rPr lang="en-US" sz="2533" b="1" dirty="0">
                <a:solidFill>
                  <a:srgbClr val="272525"/>
                </a:solidFill>
                <a:latin typeface="Petrona" pitchFamily="34" charset="0"/>
                <a:ea typeface="Petrona" pitchFamily="34" charset="-122"/>
                <a:cs typeface="Petrona" pitchFamily="34" charset="-120"/>
              </a:rPr>
              <a:t>Totem Pole PFC Implementation</a:t>
            </a:r>
            <a:endParaRPr lang="en-US" sz="2533" dirty="0"/>
          </a:p>
        </p:txBody>
      </p:sp>
      <p:sp>
        <p:nvSpPr>
          <p:cNvPr id="13" name="Text 9"/>
          <p:cNvSpPr/>
          <p:nvPr/>
        </p:nvSpPr>
        <p:spPr>
          <a:xfrm>
            <a:off x="7140535" y="4524970"/>
            <a:ext cx="6632138" cy="1175861"/>
          </a:xfrm>
          <a:prstGeom prst="rect">
            <a:avLst/>
          </a:prstGeom>
          <a:noFill/>
          <a:ln/>
        </p:spPr>
        <p:txBody>
          <a:bodyPr wrap="square" rtlCol="0" anchor="t"/>
          <a:lstStyle/>
          <a:p>
            <a:pPr marL="0" indent="0">
              <a:lnSpc>
                <a:spcPts val="3088"/>
              </a:lnSpc>
              <a:buNone/>
            </a:pPr>
            <a:r>
              <a:rPr lang="en-US" sz="1930" dirty="0">
                <a:solidFill>
                  <a:srgbClr val="272525"/>
                </a:solidFill>
                <a:latin typeface="Inter" pitchFamily="34" charset="0"/>
                <a:ea typeface="Inter" pitchFamily="34" charset="-122"/>
                <a:cs typeface="Inter" pitchFamily="34" charset="-120"/>
              </a:rPr>
              <a:t>We're implementing Totem Pole PFC for improved efficiency, power factor correction, and reduced harmonics.</a:t>
            </a:r>
            <a:endParaRPr lang="en-US" sz="1930" dirty="0"/>
          </a:p>
        </p:txBody>
      </p:sp>
      <p:sp>
        <p:nvSpPr>
          <p:cNvPr id="14" name="Shape 10"/>
          <p:cNvSpPr/>
          <p:nvPr/>
        </p:nvSpPr>
        <p:spPr>
          <a:xfrm>
            <a:off x="6344126" y="6221492"/>
            <a:ext cx="551378" cy="551378"/>
          </a:xfrm>
          <a:prstGeom prst="roundRect">
            <a:avLst>
              <a:gd name="adj" fmla="val 18668"/>
            </a:avLst>
          </a:prstGeom>
          <a:solidFill>
            <a:srgbClr val="CCEEFF"/>
          </a:solidFill>
          <a:ln w="15240">
            <a:solidFill>
              <a:srgbClr val="B2D4E5"/>
            </a:solidFill>
            <a:prstDash val="solid"/>
          </a:ln>
        </p:spPr>
      </p:sp>
      <p:sp>
        <p:nvSpPr>
          <p:cNvPr id="15" name="Text 11"/>
          <p:cNvSpPr/>
          <p:nvPr/>
        </p:nvSpPr>
        <p:spPr>
          <a:xfrm>
            <a:off x="6510576" y="6304121"/>
            <a:ext cx="218480" cy="386001"/>
          </a:xfrm>
          <a:prstGeom prst="rect">
            <a:avLst/>
          </a:prstGeom>
          <a:noFill/>
          <a:ln/>
        </p:spPr>
        <p:txBody>
          <a:bodyPr wrap="none" rtlCol="0" anchor="t"/>
          <a:lstStyle/>
          <a:p>
            <a:pPr marL="0" indent="0" algn="ctr">
              <a:lnSpc>
                <a:spcPts val="3039"/>
              </a:lnSpc>
              <a:buNone/>
            </a:pPr>
            <a:r>
              <a:rPr lang="en-US" sz="3039" b="1" dirty="0">
                <a:solidFill>
                  <a:srgbClr val="272525"/>
                </a:solidFill>
                <a:latin typeface="Petrona" pitchFamily="34" charset="0"/>
                <a:ea typeface="Petrona" pitchFamily="34" charset="-122"/>
                <a:cs typeface="Petrona" pitchFamily="34" charset="-120"/>
              </a:rPr>
              <a:t>3</a:t>
            </a:r>
            <a:endParaRPr lang="en-US" sz="3039" dirty="0"/>
          </a:p>
        </p:txBody>
      </p:sp>
      <p:sp>
        <p:nvSpPr>
          <p:cNvPr id="16" name="Text 12"/>
          <p:cNvSpPr/>
          <p:nvPr/>
        </p:nvSpPr>
        <p:spPr>
          <a:xfrm>
            <a:off x="7140535" y="6221492"/>
            <a:ext cx="4412575" cy="402074"/>
          </a:xfrm>
          <a:prstGeom prst="rect">
            <a:avLst/>
          </a:prstGeom>
          <a:noFill/>
          <a:ln/>
        </p:spPr>
        <p:txBody>
          <a:bodyPr wrap="none" rtlCol="0" anchor="t"/>
          <a:lstStyle/>
          <a:p>
            <a:pPr marL="0" indent="0">
              <a:lnSpc>
                <a:spcPts val="3166"/>
              </a:lnSpc>
              <a:buNone/>
            </a:pPr>
            <a:r>
              <a:rPr lang="en-US" sz="2533" b="1" dirty="0">
                <a:solidFill>
                  <a:srgbClr val="272525"/>
                </a:solidFill>
                <a:latin typeface="Petrona" pitchFamily="34" charset="0"/>
                <a:ea typeface="Petrona" pitchFamily="34" charset="-122"/>
                <a:cs typeface="Petrona" pitchFamily="34" charset="-120"/>
              </a:rPr>
              <a:t>Advantages of Totem Pole PFC</a:t>
            </a:r>
            <a:endParaRPr lang="en-US" sz="2533" dirty="0"/>
          </a:p>
        </p:txBody>
      </p:sp>
      <p:sp>
        <p:nvSpPr>
          <p:cNvPr id="17" name="Text 13"/>
          <p:cNvSpPr/>
          <p:nvPr/>
        </p:nvSpPr>
        <p:spPr>
          <a:xfrm>
            <a:off x="7140535" y="6770608"/>
            <a:ext cx="6632138" cy="783908"/>
          </a:xfrm>
          <a:prstGeom prst="rect">
            <a:avLst/>
          </a:prstGeom>
          <a:noFill/>
          <a:ln/>
        </p:spPr>
        <p:txBody>
          <a:bodyPr wrap="square" rtlCol="0" anchor="t"/>
          <a:lstStyle/>
          <a:p>
            <a:pPr marL="0" indent="0">
              <a:lnSpc>
                <a:spcPts val="3088"/>
              </a:lnSpc>
              <a:buNone/>
            </a:pPr>
            <a:r>
              <a:rPr lang="en-US" sz="1930" dirty="0">
                <a:solidFill>
                  <a:srgbClr val="272525"/>
                </a:solidFill>
                <a:latin typeface="Inter" pitchFamily="34" charset="0"/>
                <a:ea typeface="Inter" pitchFamily="34" charset="-122"/>
                <a:cs typeface="Inter" pitchFamily="34" charset="-120"/>
              </a:rPr>
              <a:t>High efficiency, power factor correction, reduced harmonics, and improved grid compatibility.</a:t>
            </a:r>
            <a:endParaRPr lang="en-US" sz="1930" dirty="0"/>
          </a:p>
        </p:txBody>
      </p:sp>
      <p:pic>
        <p:nvPicPr>
          <p:cNvPr id="20" name="Picture 19">
            <a:extLst>
              <a:ext uri="{FF2B5EF4-FFF2-40B4-BE49-F238E27FC236}">
                <a16:creationId xmlns:a16="http://schemas.microsoft.com/office/drawing/2014/main" id="{60FFDBF2-8B65-740F-7104-FC99985FF434}"/>
              </a:ext>
            </a:extLst>
          </p:cNvPr>
          <p:cNvPicPr>
            <a:picLocks noChangeAspect="1"/>
          </p:cNvPicPr>
          <p:nvPr/>
        </p:nvPicPr>
        <p:blipFill>
          <a:blip r:embed="rId3"/>
          <a:stretch>
            <a:fillRect/>
          </a:stretch>
        </p:blipFill>
        <p:spPr>
          <a:xfrm>
            <a:off x="32763" y="2590800"/>
            <a:ext cx="6144915" cy="3685615"/>
          </a:xfrm>
          <a:prstGeom prst="rect">
            <a:avLst/>
          </a:prstGeom>
        </p:spPr>
      </p:pic>
      <p:sp>
        <p:nvSpPr>
          <p:cNvPr id="2" name="Rectangle 1">
            <a:extLst>
              <a:ext uri="{FF2B5EF4-FFF2-40B4-BE49-F238E27FC236}">
                <a16:creationId xmlns:a16="http://schemas.microsoft.com/office/drawing/2014/main" id="{0401F10A-8566-4CBF-6629-EFDE10B59393}"/>
              </a:ext>
            </a:extLst>
          </p:cNvPr>
          <p:cNvSpPr/>
          <p:nvPr/>
        </p:nvSpPr>
        <p:spPr>
          <a:xfrm>
            <a:off x="0" y="7477246"/>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9</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otem-pole dual-boost PFC rectifier 8) . | Download Scientific Diagra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3480" y="2538196"/>
            <a:ext cx="6160165" cy="357289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EA7D990D-2158-3A0D-2A71-CB70FFD99ED2}"/>
              </a:ext>
            </a:extLst>
          </p:cNvPr>
          <p:cNvSpPr txBox="1"/>
          <p:nvPr/>
        </p:nvSpPr>
        <p:spPr>
          <a:xfrm>
            <a:off x="2333795" y="846667"/>
            <a:ext cx="3802644" cy="707886"/>
          </a:xfrm>
          <a:prstGeom prst="rect">
            <a:avLst/>
          </a:prstGeom>
          <a:noFill/>
        </p:spPr>
        <p:txBody>
          <a:bodyPr wrap="none" rtlCol="0">
            <a:spAutoFit/>
          </a:bodyPr>
          <a:lstStyle/>
          <a:p>
            <a:r>
              <a:rPr lang="en-US" sz="4000" b="1" dirty="0"/>
              <a:t>TOTEM POLE PFC</a:t>
            </a:r>
          </a:p>
        </p:txBody>
      </p:sp>
      <p:sp>
        <p:nvSpPr>
          <p:cNvPr id="3" name="TextBox 2">
            <a:extLst>
              <a:ext uri="{FF2B5EF4-FFF2-40B4-BE49-F238E27FC236}">
                <a16:creationId xmlns:a16="http://schemas.microsoft.com/office/drawing/2014/main" id="{5AF483A7-8BB7-9423-016C-C41C12112053}"/>
              </a:ext>
            </a:extLst>
          </p:cNvPr>
          <p:cNvSpPr txBox="1"/>
          <p:nvPr/>
        </p:nvSpPr>
        <p:spPr>
          <a:xfrm>
            <a:off x="2544301" y="6408045"/>
            <a:ext cx="3381631" cy="369332"/>
          </a:xfrm>
          <a:prstGeom prst="rect">
            <a:avLst/>
          </a:prstGeom>
          <a:noFill/>
        </p:spPr>
        <p:txBody>
          <a:bodyPr wrap="none" rtlCol="0">
            <a:spAutoFit/>
          </a:bodyPr>
          <a:lstStyle/>
          <a:p>
            <a:r>
              <a:rPr lang="en-US" dirty="0"/>
              <a:t>Fig: A Basic Totem Pole PFC Circuit</a:t>
            </a:r>
          </a:p>
        </p:txBody>
      </p:sp>
      <p:sp>
        <p:nvSpPr>
          <p:cNvPr id="4" name="TextBox 3">
            <a:extLst>
              <a:ext uri="{FF2B5EF4-FFF2-40B4-BE49-F238E27FC236}">
                <a16:creationId xmlns:a16="http://schemas.microsoft.com/office/drawing/2014/main" id="{37D0A6BB-BB49-3222-C403-48D9A91A82DB}"/>
              </a:ext>
            </a:extLst>
          </p:cNvPr>
          <p:cNvSpPr txBox="1"/>
          <p:nvPr/>
        </p:nvSpPr>
        <p:spPr>
          <a:xfrm>
            <a:off x="7890934" y="2591306"/>
            <a:ext cx="5748188" cy="3046988"/>
          </a:xfrm>
          <a:prstGeom prst="rect">
            <a:avLst/>
          </a:prstGeom>
          <a:noFill/>
        </p:spPr>
        <p:txBody>
          <a:bodyPr wrap="square" rtlCol="0">
            <a:spAutoFit/>
          </a:bodyPr>
          <a:lstStyle/>
          <a:p>
            <a:r>
              <a:rPr lang="en-US" sz="2400" dirty="0"/>
              <a:t>Here, rather than the usual four diodes as a bridge, two active switches are in one leg with the diodes on the other.</a:t>
            </a:r>
          </a:p>
          <a:p>
            <a:endParaRPr lang="en-US" sz="2400" dirty="0"/>
          </a:p>
          <a:p>
            <a:r>
              <a:rPr lang="en-US" sz="2400" dirty="0"/>
              <a:t> </a:t>
            </a:r>
          </a:p>
          <a:p>
            <a:r>
              <a:rPr lang="en-US" sz="2400" dirty="0"/>
              <a:t>It operates in two states: </a:t>
            </a:r>
          </a:p>
          <a:p>
            <a:pPr marL="342900" indent="-342900">
              <a:buAutoNum type="arabicPeriod"/>
            </a:pPr>
            <a:r>
              <a:rPr lang="en-US" sz="2400" dirty="0"/>
              <a:t>Zero State </a:t>
            </a:r>
          </a:p>
          <a:p>
            <a:pPr marL="342900" indent="-342900">
              <a:buAutoNum type="arabicPeriod"/>
            </a:pPr>
            <a:r>
              <a:rPr lang="en-US" sz="2400" dirty="0"/>
              <a:t>Active State</a:t>
            </a:r>
          </a:p>
        </p:txBody>
      </p:sp>
      <p:sp>
        <p:nvSpPr>
          <p:cNvPr id="6" name="Rectangle 5">
            <a:extLst>
              <a:ext uri="{FF2B5EF4-FFF2-40B4-BE49-F238E27FC236}">
                <a16:creationId xmlns:a16="http://schemas.microsoft.com/office/drawing/2014/main" id="{7B690ACC-998D-ECAD-28A1-84C6EB010809}"/>
              </a:ext>
            </a:extLst>
          </p:cNvPr>
          <p:cNvSpPr/>
          <p:nvPr/>
        </p:nvSpPr>
        <p:spPr>
          <a:xfrm>
            <a:off x="0" y="7477246"/>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10</a:t>
            </a:r>
          </a:p>
        </p:txBody>
      </p:sp>
    </p:spTree>
    <p:extLst>
      <p:ext uri="{BB962C8B-B14F-4D97-AF65-F5344CB8AC3E}">
        <p14:creationId xmlns:p14="http://schemas.microsoft.com/office/powerpoint/2010/main" val="26360204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663A622-4EEB-1564-D130-4FDD6CF89715}"/>
              </a:ext>
            </a:extLst>
          </p:cNvPr>
          <p:cNvPicPr>
            <a:picLocks noChangeAspect="1"/>
          </p:cNvPicPr>
          <p:nvPr/>
        </p:nvPicPr>
        <p:blipFill>
          <a:blip r:embed="rId2"/>
          <a:stretch>
            <a:fillRect/>
          </a:stretch>
        </p:blipFill>
        <p:spPr>
          <a:xfrm>
            <a:off x="7087807" y="1261393"/>
            <a:ext cx="5482541" cy="4428206"/>
          </a:xfrm>
          <a:prstGeom prst="rect">
            <a:avLst/>
          </a:prstGeom>
        </p:spPr>
      </p:pic>
      <p:pic>
        <p:nvPicPr>
          <p:cNvPr id="7" name="Picture 6">
            <a:extLst>
              <a:ext uri="{FF2B5EF4-FFF2-40B4-BE49-F238E27FC236}">
                <a16:creationId xmlns:a16="http://schemas.microsoft.com/office/drawing/2014/main" id="{0E995A38-21EF-05D0-7191-05858445D48E}"/>
              </a:ext>
            </a:extLst>
          </p:cNvPr>
          <p:cNvPicPr>
            <a:picLocks noChangeAspect="1"/>
          </p:cNvPicPr>
          <p:nvPr/>
        </p:nvPicPr>
        <p:blipFill>
          <a:blip r:embed="rId3"/>
          <a:stretch>
            <a:fillRect/>
          </a:stretch>
        </p:blipFill>
        <p:spPr>
          <a:xfrm>
            <a:off x="886006" y="1261393"/>
            <a:ext cx="5482542" cy="4428207"/>
          </a:xfrm>
          <a:prstGeom prst="rect">
            <a:avLst/>
          </a:prstGeom>
        </p:spPr>
      </p:pic>
      <p:sp>
        <p:nvSpPr>
          <p:cNvPr id="8" name="TextBox 7">
            <a:extLst>
              <a:ext uri="{FF2B5EF4-FFF2-40B4-BE49-F238E27FC236}">
                <a16:creationId xmlns:a16="http://schemas.microsoft.com/office/drawing/2014/main" id="{0233D1DC-5EF3-A3F0-F18E-0A44925A1F8F}"/>
              </a:ext>
            </a:extLst>
          </p:cNvPr>
          <p:cNvSpPr txBox="1"/>
          <p:nvPr/>
        </p:nvSpPr>
        <p:spPr>
          <a:xfrm>
            <a:off x="5451549" y="519288"/>
            <a:ext cx="3727302" cy="584775"/>
          </a:xfrm>
          <a:prstGeom prst="rect">
            <a:avLst/>
          </a:prstGeom>
          <a:noFill/>
        </p:spPr>
        <p:txBody>
          <a:bodyPr wrap="none" rtlCol="0">
            <a:spAutoFit/>
          </a:bodyPr>
          <a:lstStyle/>
          <a:p>
            <a:r>
              <a:rPr lang="en-US" sz="3200" b="1" dirty="0"/>
              <a:t>Zero State Operation</a:t>
            </a:r>
          </a:p>
        </p:txBody>
      </p:sp>
      <p:sp>
        <p:nvSpPr>
          <p:cNvPr id="9" name="TextBox 8">
            <a:extLst>
              <a:ext uri="{FF2B5EF4-FFF2-40B4-BE49-F238E27FC236}">
                <a16:creationId xmlns:a16="http://schemas.microsoft.com/office/drawing/2014/main" id="{D09CDB48-3783-37A7-EB97-076660E9F79D}"/>
              </a:ext>
            </a:extLst>
          </p:cNvPr>
          <p:cNvSpPr txBox="1"/>
          <p:nvPr/>
        </p:nvSpPr>
        <p:spPr>
          <a:xfrm>
            <a:off x="3081867" y="5320268"/>
            <a:ext cx="2492605" cy="369332"/>
          </a:xfrm>
          <a:prstGeom prst="rect">
            <a:avLst/>
          </a:prstGeom>
          <a:noFill/>
        </p:spPr>
        <p:txBody>
          <a:bodyPr wrap="none" rtlCol="0">
            <a:spAutoFit/>
          </a:bodyPr>
          <a:lstStyle/>
          <a:p>
            <a:r>
              <a:rPr lang="en-US" dirty="0"/>
              <a:t>During the –</a:t>
            </a:r>
            <a:r>
              <a:rPr lang="en-US" dirty="0" err="1"/>
              <a:t>ve</a:t>
            </a:r>
            <a:r>
              <a:rPr lang="en-US" dirty="0"/>
              <a:t> half cycle</a:t>
            </a:r>
          </a:p>
        </p:txBody>
      </p:sp>
      <p:sp>
        <p:nvSpPr>
          <p:cNvPr id="10" name="TextBox 9">
            <a:extLst>
              <a:ext uri="{FF2B5EF4-FFF2-40B4-BE49-F238E27FC236}">
                <a16:creationId xmlns:a16="http://schemas.microsoft.com/office/drawing/2014/main" id="{F53C0A9F-0E5D-0823-2A85-A41E40ADDC31}"/>
              </a:ext>
            </a:extLst>
          </p:cNvPr>
          <p:cNvSpPr txBox="1"/>
          <p:nvPr/>
        </p:nvSpPr>
        <p:spPr>
          <a:xfrm>
            <a:off x="9465734" y="5320267"/>
            <a:ext cx="2492605" cy="369332"/>
          </a:xfrm>
          <a:prstGeom prst="rect">
            <a:avLst/>
          </a:prstGeom>
          <a:noFill/>
        </p:spPr>
        <p:txBody>
          <a:bodyPr wrap="none" rtlCol="0">
            <a:spAutoFit/>
          </a:bodyPr>
          <a:lstStyle/>
          <a:p>
            <a:r>
              <a:rPr lang="en-US" dirty="0"/>
              <a:t>During the +</a:t>
            </a:r>
            <a:r>
              <a:rPr lang="en-US" dirty="0" err="1"/>
              <a:t>ve</a:t>
            </a:r>
            <a:r>
              <a:rPr lang="en-US" dirty="0"/>
              <a:t> half cycle</a:t>
            </a:r>
          </a:p>
        </p:txBody>
      </p:sp>
      <p:sp>
        <p:nvSpPr>
          <p:cNvPr id="11" name="TextBox 10">
            <a:extLst>
              <a:ext uri="{FF2B5EF4-FFF2-40B4-BE49-F238E27FC236}">
                <a16:creationId xmlns:a16="http://schemas.microsoft.com/office/drawing/2014/main" id="{ED0EDF90-C09D-713D-CBA9-5F992B5CA6A3}"/>
              </a:ext>
            </a:extLst>
          </p:cNvPr>
          <p:cNvSpPr txBox="1"/>
          <p:nvPr/>
        </p:nvSpPr>
        <p:spPr>
          <a:xfrm>
            <a:off x="2598212" y="6529119"/>
            <a:ext cx="8979189" cy="461665"/>
          </a:xfrm>
          <a:prstGeom prst="rect">
            <a:avLst/>
          </a:prstGeom>
          <a:noFill/>
        </p:spPr>
        <p:txBody>
          <a:bodyPr wrap="none" rtlCol="0">
            <a:spAutoFit/>
          </a:bodyPr>
          <a:lstStyle/>
          <a:p>
            <a:r>
              <a:rPr lang="en-US" sz="2400" dirty="0"/>
              <a:t>In this state, the inductor is charged and the capacitor powers the load</a:t>
            </a:r>
          </a:p>
        </p:txBody>
      </p:sp>
      <p:sp>
        <p:nvSpPr>
          <p:cNvPr id="12" name="Rectangle 11">
            <a:extLst>
              <a:ext uri="{FF2B5EF4-FFF2-40B4-BE49-F238E27FC236}">
                <a16:creationId xmlns:a16="http://schemas.microsoft.com/office/drawing/2014/main" id="{0D4A0ED9-E784-C882-9D63-8F962E46E9F8}"/>
              </a:ext>
            </a:extLst>
          </p:cNvPr>
          <p:cNvSpPr/>
          <p:nvPr/>
        </p:nvSpPr>
        <p:spPr>
          <a:xfrm>
            <a:off x="0" y="7477246"/>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11</a:t>
            </a:r>
          </a:p>
        </p:txBody>
      </p:sp>
    </p:spTree>
    <p:extLst>
      <p:ext uri="{BB962C8B-B14F-4D97-AF65-F5344CB8AC3E}">
        <p14:creationId xmlns:p14="http://schemas.microsoft.com/office/powerpoint/2010/main" val="9800281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9B7E431-C490-29D3-74F3-69E3ABC67A15}"/>
              </a:ext>
            </a:extLst>
          </p:cNvPr>
          <p:cNvPicPr>
            <a:picLocks noChangeAspect="1"/>
          </p:cNvPicPr>
          <p:nvPr/>
        </p:nvPicPr>
        <p:blipFill>
          <a:blip r:embed="rId2"/>
          <a:stretch>
            <a:fillRect/>
          </a:stretch>
        </p:blipFill>
        <p:spPr>
          <a:xfrm>
            <a:off x="7605264" y="1543617"/>
            <a:ext cx="5244937" cy="4236295"/>
          </a:xfrm>
          <a:prstGeom prst="rect">
            <a:avLst/>
          </a:prstGeom>
        </p:spPr>
      </p:pic>
      <p:pic>
        <p:nvPicPr>
          <p:cNvPr id="5" name="Picture 4">
            <a:extLst>
              <a:ext uri="{FF2B5EF4-FFF2-40B4-BE49-F238E27FC236}">
                <a16:creationId xmlns:a16="http://schemas.microsoft.com/office/drawing/2014/main" id="{E609682B-0101-00CB-3EF9-770AE73AFF6A}"/>
              </a:ext>
            </a:extLst>
          </p:cNvPr>
          <p:cNvPicPr>
            <a:picLocks noChangeAspect="1"/>
          </p:cNvPicPr>
          <p:nvPr/>
        </p:nvPicPr>
        <p:blipFill>
          <a:blip r:embed="rId3"/>
          <a:stretch>
            <a:fillRect/>
          </a:stretch>
        </p:blipFill>
        <p:spPr>
          <a:xfrm>
            <a:off x="816976" y="1577484"/>
            <a:ext cx="5244937" cy="4236295"/>
          </a:xfrm>
          <a:prstGeom prst="rect">
            <a:avLst/>
          </a:prstGeom>
        </p:spPr>
      </p:pic>
      <p:sp>
        <p:nvSpPr>
          <p:cNvPr id="6" name="TextBox 5">
            <a:extLst>
              <a:ext uri="{FF2B5EF4-FFF2-40B4-BE49-F238E27FC236}">
                <a16:creationId xmlns:a16="http://schemas.microsoft.com/office/drawing/2014/main" id="{91E20156-9B91-E31D-27A6-F8B2DAE6BB28}"/>
              </a:ext>
            </a:extLst>
          </p:cNvPr>
          <p:cNvSpPr txBox="1"/>
          <p:nvPr/>
        </p:nvSpPr>
        <p:spPr>
          <a:xfrm>
            <a:off x="5300353" y="305923"/>
            <a:ext cx="4029693" cy="584775"/>
          </a:xfrm>
          <a:prstGeom prst="rect">
            <a:avLst/>
          </a:prstGeom>
          <a:noFill/>
        </p:spPr>
        <p:txBody>
          <a:bodyPr wrap="none" rtlCol="0">
            <a:spAutoFit/>
          </a:bodyPr>
          <a:lstStyle/>
          <a:p>
            <a:r>
              <a:rPr lang="en-US" sz="3200" b="1" dirty="0"/>
              <a:t>Active State Operation</a:t>
            </a:r>
          </a:p>
        </p:txBody>
      </p:sp>
      <p:sp>
        <p:nvSpPr>
          <p:cNvPr id="7" name="TextBox 6">
            <a:extLst>
              <a:ext uri="{FF2B5EF4-FFF2-40B4-BE49-F238E27FC236}">
                <a16:creationId xmlns:a16="http://schemas.microsoft.com/office/drawing/2014/main" id="{108447FC-1994-5E2A-5B85-B56785A70F2D}"/>
              </a:ext>
            </a:extLst>
          </p:cNvPr>
          <p:cNvSpPr txBox="1"/>
          <p:nvPr/>
        </p:nvSpPr>
        <p:spPr>
          <a:xfrm>
            <a:off x="2833511" y="5538801"/>
            <a:ext cx="2492605" cy="369332"/>
          </a:xfrm>
          <a:prstGeom prst="rect">
            <a:avLst/>
          </a:prstGeom>
          <a:noFill/>
        </p:spPr>
        <p:txBody>
          <a:bodyPr wrap="none" rtlCol="0">
            <a:spAutoFit/>
          </a:bodyPr>
          <a:lstStyle/>
          <a:p>
            <a:r>
              <a:rPr lang="en-US" dirty="0"/>
              <a:t>During the +</a:t>
            </a:r>
            <a:r>
              <a:rPr lang="en-US" dirty="0" err="1"/>
              <a:t>ve</a:t>
            </a:r>
            <a:r>
              <a:rPr lang="en-US" dirty="0"/>
              <a:t> half cycle</a:t>
            </a:r>
          </a:p>
        </p:txBody>
      </p:sp>
      <p:sp>
        <p:nvSpPr>
          <p:cNvPr id="8" name="TextBox 7">
            <a:extLst>
              <a:ext uri="{FF2B5EF4-FFF2-40B4-BE49-F238E27FC236}">
                <a16:creationId xmlns:a16="http://schemas.microsoft.com/office/drawing/2014/main" id="{2910D6FB-F235-15A2-F161-2B0D0C359EDE}"/>
              </a:ext>
            </a:extLst>
          </p:cNvPr>
          <p:cNvSpPr txBox="1"/>
          <p:nvPr/>
        </p:nvSpPr>
        <p:spPr>
          <a:xfrm>
            <a:off x="9855201" y="5425913"/>
            <a:ext cx="2492605" cy="369332"/>
          </a:xfrm>
          <a:prstGeom prst="rect">
            <a:avLst/>
          </a:prstGeom>
          <a:noFill/>
        </p:spPr>
        <p:txBody>
          <a:bodyPr wrap="none" rtlCol="0">
            <a:spAutoFit/>
          </a:bodyPr>
          <a:lstStyle/>
          <a:p>
            <a:r>
              <a:rPr lang="en-US" dirty="0"/>
              <a:t>During the –</a:t>
            </a:r>
            <a:r>
              <a:rPr lang="en-US" dirty="0" err="1"/>
              <a:t>ve</a:t>
            </a:r>
            <a:r>
              <a:rPr lang="en-US" dirty="0"/>
              <a:t> half cycle</a:t>
            </a:r>
          </a:p>
        </p:txBody>
      </p:sp>
      <p:sp>
        <p:nvSpPr>
          <p:cNvPr id="10" name="TextBox 9">
            <a:extLst>
              <a:ext uri="{FF2B5EF4-FFF2-40B4-BE49-F238E27FC236}">
                <a16:creationId xmlns:a16="http://schemas.microsoft.com/office/drawing/2014/main" id="{7C86C444-45CD-A013-A86F-92F18817215F}"/>
              </a:ext>
            </a:extLst>
          </p:cNvPr>
          <p:cNvSpPr txBox="1"/>
          <p:nvPr/>
        </p:nvSpPr>
        <p:spPr>
          <a:xfrm>
            <a:off x="3015856" y="6469659"/>
            <a:ext cx="8598686" cy="461665"/>
          </a:xfrm>
          <a:prstGeom prst="rect">
            <a:avLst/>
          </a:prstGeom>
          <a:noFill/>
        </p:spPr>
        <p:txBody>
          <a:bodyPr wrap="square">
            <a:spAutoFit/>
          </a:bodyPr>
          <a:lstStyle/>
          <a:p>
            <a:r>
              <a:rPr lang="en-US" sz="2400" dirty="0"/>
              <a:t>In this state, the inductor is discharged and the capacitor is charged.</a:t>
            </a:r>
          </a:p>
        </p:txBody>
      </p:sp>
      <p:sp>
        <p:nvSpPr>
          <p:cNvPr id="11" name="Rectangle 10">
            <a:extLst>
              <a:ext uri="{FF2B5EF4-FFF2-40B4-BE49-F238E27FC236}">
                <a16:creationId xmlns:a16="http://schemas.microsoft.com/office/drawing/2014/main" id="{DA04AAF3-AC1A-FB8A-AE97-13FB6781EF0D}"/>
              </a:ext>
            </a:extLst>
          </p:cNvPr>
          <p:cNvSpPr/>
          <p:nvPr/>
        </p:nvSpPr>
        <p:spPr>
          <a:xfrm>
            <a:off x="0" y="7477246"/>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12</a:t>
            </a:r>
          </a:p>
        </p:txBody>
      </p:sp>
    </p:spTree>
    <p:extLst>
      <p:ext uri="{BB962C8B-B14F-4D97-AF65-F5344CB8AC3E}">
        <p14:creationId xmlns:p14="http://schemas.microsoft.com/office/powerpoint/2010/main" val="11821898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5" name="Text 1"/>
          <p:cNvSpPr/>
          <p:nvPr/>
        </p:nvSpPr>
        <p:spPr>
          <a:xfrm>
            <a:off x="6235303" y="759976"/>
            <a:ext cx="7646194" cy="1404223"/>
          </a:xfrm>
          <a:prstGeom prst="rect">
            <a:avLst/>
          </a:prstGeom>
          <a:noFill/>
          <a:ln/>
        </p:spPr>
        <p:txBody>
          <a:bodyPr wrap="square" rtlCol="0" anchor="t"/>
          <a:lstStyle/>
          <a:p>
            <a:pPr marL="0" indent="0">
              <a:lnSpc>
                <a:spcPts val="5529"/>
              </a:lnSpc>
              <a:buNone/>
            </a:pPr>
            <a:r>
              <a:rPr lang="en-US" sz="4423" b="1" dirty="0">
                <a:solidFill>
                  <a:srgbClr val="000000"/>
                </a:solidFill>
                <a:latin typeface="Petrona" pitchFamily="34" charset="0"/>
                <a:ea typeface="Petrona" pitchFamily="34" charset="-122"/>
                <a:cs typeface="Petrona" pitchFamily="34" charset="-120"/>
              </a:rPr>
              <a:t>DC-DC Conversion: Introduction</a:t>
            </a:r>
            <a:endParaRPr lang="en-US" sz="4423" dirty="0"/>
          </a:p>
        </p:txBody>
      </p:sp>
      <p:sp>
        <p:nvSpPr>
          <p:cNvPr id="6" name="Shape 2"/>
          <p:cNvSpPr/>
          <p:nvPr/>
        </p:nvSpPr>
        <p:spPr>
          <a:xfrm>
            <a:off x="6235303" y="2725936"/>
            <a:ext cx="481489" cy="481489"/>
          </a:xfrm>
          <a:prstGeom prst="roundRect">
            <a:avLst>
              <a:gd name="adj" fmla="val 18667"/>
            </a:avLst>
          </a:prstGeom>
          <a:solidFill>
            <a:srgbClr val="CCEEFF"/>
          </a:solidFill>
          <a:ln w="7620">
            <a:solidFill>
              <a:srgbClr val="B2D4E5"/>
            </a:solidFill>
            <a:prstDash val="solid"/>
          </a:ln>
        </p:spPr>
      </p:sp>
      <p:sp>
        <p:nvSpPr>
          <p:cNvPr id="7" name="Text 3"/>
          <p:cNvSpPr/>
          <p:nvPr/>
        </p:nvSpPr>
        <p:spPr>
          <a:xfrm>
            <a:off x="6403896" y="2798088"/>
            <a:ext cx="144304" cy="337066"/>
          </a:xfrm>
          <a:prstGeom prst="rect">
            <a:avLst/>
          </a:prstGeom>
          <a:noFill/>
          <a:ln/>
        </p:spPr>
        <p:txBody>
          <a:bodyPr wrap="none" rtlCol="0" anchor="t"/>
          <a:lstStyle/>
          <a:p>
            <a:pPr marL="0" indent="0" algn="ctr">
              <a:lnSpc>
                <a:spcPts val="2654"/>
              </a:lnSpc>
              <a:buNone/>
            </a:pPr>
            <a:r>
              <a:rPr lang="en-US" sz="2654" b="1" dirty="0">
                <a:solidFill>
                  <a:srgbClr val="272525"/>
                </a:solidFill>
                <a:latin typeface="Petrona" pitchFamily="34" charset="0"/>
                <a:ea typeface="Petrona" pitchFamily="34" charset="-122"/>
                <a:cs typeface="Petrona" pitchFamily="34" charset="-120"/>
              </a:rPr>
              <a:t>1</a:t>
            </a:r>
            <a:endParaRPr lang="en-US" sz="2654" dirty="0"/>
          </a:p>
        </p:txBody>
      </p:sp>
      <p:sp>
        <p:nvSpPr>
          <p:cNvPr id="8" name="Text 4"/>
          <p:cNvSpPr/>
          <p:nvPr/>
        </p:nvSpPr>
        <p:spPr>
          <a:xfrm>
            <a:off x="6930747" y="2725936"/>
            <a:ext cx="4543663" cy="350996"/>
          </a:xfrm>
          <a:prstGeom prst="rect">
            <a:avLst/>
          </a:prstGeom>
          <a:noFill/>
          <a:ln/>
        </p:spPr>
        <p:txBody>
          <a:bodyPr wrap="none" rtlCol="0" anchor="t"/>
          <a:lstStyle/>
          <a:p>
            <a:pPr marL="0" indent="0">
              <a:lnSpc>
                <a:spcPts val="2764"/>
              </a:lnSpc>
              <a:buNone/>
            </a:pPr>
            <a:r>
              <a:rPr lang="en-US" sz="2212" b="1" dirty="0">
                <a:solidFill>
                  <a:srgbClr val="272525"/>
                </a:solidFill>
                <a:latin typeface="Petrona" pitchFamily="34" charset="0"/>
                <a:ea typeface="Petrona" pitchFamily="34" charset="-122"/>
                <a:cs typeface="Petrona" pitchFamily="34" charset="-120"/>
              </a:rPr>
              <a:t>Dual Active Bridge (DAB) Converter</a:t>
            </a:r>
            <a:endParaRPr lang="en-US" sz="2212" dirty="0"/>
          </a:p>
        </p:txBody>
      </p:sp>
      <p:sp>
        <p:nvSpPr>
          <p:cNvPr id="9" name="Text 5"/>
          <p:cNvSpPr/>
          <p:nvPr/>
        </p:nvSpPr>
        <p:spPr>
          <a:xfrm>
            <a:off x="6930747" y="3205282"/>
            <a:ext cx="6950750" cy="684609"/>
          </a:xfrm>
          <a:prstGeom prst="rect">
            <a:avLst/>
          </a:prstGeom>
          <a:noFill/>
          <a:ln/>
        </p:spPr>
        <p:txBody>
          <a:bodyPr wrap="square" rtlCol="0" anchor="t"/>
          <a:lstStyle/>
          <a:p>
            <a:pPr marL="0" indent="0">
              <a:lnSpc>
                <a:spcPts val="2696"/>
              </a:lnSpc>
              <a:buNone/>
            </a:pPr>
            <a:r>
              <a:rPr lang="en-US" sz="1685" dirty="0">
                <a:solidFill>
                  <a:srgbClr val="272525"/>
                </a:solidFill>
                <a:latin typeface="Inter" pitchFamily="34" charset="0"/>
                <a:ea typeface="Inter" pitchFamily="34" charset="-122"/>
                <a:cs typeface="Inter" pitchFamily="34" charset="-120"/>
              </a:rPr>
              <a:t>Chosen for the DC-DC stage due to its advantages in bidirectional power flow, high efficiency, and compact design.</a:t>
            </a:r>
            <a:endParaRPr lang="en-US" sz="1685" dirty="0"/>
          </a:p>
        </p:txBody>
      </p:sp>
      <p:sp>
        <p:nvSpPr>
          <p:cNvPr id="10" name="Shape 6"/>
          <p:cNvSpPr/>
          <p:nvPr/>
        </p:nvSpPr>
        <p:spPr>
          <a:xfrm>
            <a:off x="6235303" y="4344591"/>
            <a:ext cx="481489" cy="481489"/>
          </a:xfrm>
          <a:prstGeom prst="roundRect">
            <a:avLst>
              <a:gd name="adj" fmla="val 18667"/>
            </a:avLst>
          </a:prstGeom>
          <a:solidFill>
            <a:srgbClr val="CCEEFF"/>
          </a:solidFill>
          <a:ln w="7620">
            <a:solidFill>
              <a:srgbClr val="B2D4E5"/>
            </a:solidFill>
            <a:prstDash val="solid"/>
          </a:ln>
        </p:spPr>
      </p:sp>
      <p:sp>
        <p:nvSpPr>
          <p:cNvPr id="11" name="Text 7"/>
          <p:cNvSpPr/>
          <p:nvPr/>
        </p:nvSpPr>
        <p:spPr>
          <a:xfrm>
            <a:off x="6380440" y="4416743"/>
            <a:ext cx="191095" cy="337066"/>
          </a:xfrm>
          <a:prstGeom prst="rect">
            <a:avLst/>
          </a:prstGeom>
          <a:noFill/>
          <a:ln/>
        </p:spPr>
        <p:txBody>
          <a:bodyPr wrap="none" rtlCol="0" anchor="t"/>
          <a:lstStyle/>
          <a:p>
            <a:pPr marL="0" indent="0" algn="ctr">
              <a:lnSpc>
                <a:spcPts val="2654"/>
              </a:lnSpc>
              <a:buNone/>
            </a:pPr>
            <a:r>
              <a:rPr lang="en-US" sz="2654" b="1" dirty="0">
                <a:solidFill>
                  <a:srgbClr val="272525"/>
                </a:solidFill>
                <a:latin typeface="Petrona" pitchFamily="34" charset="0"/>
                <a:ea typeface="Petrona" pitchFamily="34" charset="-122"/>
                <a:cs typeface="Petrona" pitchFamily="34" charset="-120"/>
              </a:rPr>
              <a:t>2</a:t>
            </a:r>
            <a:endParaRPr lang="en-US" sz="2654" dirty="0"/>
          </a:p>
        </p:txBody>
      </p:sp>
      <p:sp>
        <p:nvSpPr>
          <p:cNvPr id="12" name="Text 8"/>
          <p:cNvSpPr/>
          <p:nvPr/>
        </p:nvSpPr>
        <p:spPr>
          <a:xfrm>
            <a:off x="6930747" y="4344591"/>
            <a:ext cx="3759279" cy="350996"/>
          </a:xfrm>
          <a:prstGeom prst="rect">
            <a:avLst/>
          </a:prstGeom>
          <a:noFill/>
          <a:ln/>
        </p:spPr>
        <p:txBody>
          <a:bodyPr wrap="none" rtlCol="0" anchor="t"/>
          <a:lstStyle/>
          <a:p>
            <a:pPr marL="0" indent="0">
              <a:lnSpc>
                <a:spcPts val="2764"/>
              </a:lnSpc>
              <a:buNone/>
            </a:pPr>
            <a:r>
              <a:rPr lang="en-US" sz="2212" b="1" dirty="0">
                <a:solidFill>
                  <a:srgbClr val="272525"/>
                </a:solidFill>
                <a:latin typeface="Petrona" pitchFamily="34" charset="0"/>
                <a:ea typeface="Petrona" pitchFamily="34" charset="-122"/>
                <a:cs typeface="Petrona" pitchFamily="34" charset="-120"/>
              </a:rPr>
              <a:t>Advantages of DAB Converter</a:t>
            </a:r>
            <a:endParaRPr lang="en-US" sz="2212" dirty="0"/>
          </a:p>
        </p:txBody>
      </p:sp>
      <p:sp>
        <p:nvSpPr>
          <p:cNvPr id="13" name="Text 9"/>
          <p:cNvSpPr/>
          <p:nvPr/>
        </p:nvSpPr>
        <p:spPr>
          <a:xfrm>
            <a:off x="6930747" y="4823936"/>
            <a:ext cx="6950750" cy="684609"/>
          </a:xfrm>
          <a:prstGeom prst="rect">
            <a:avLst/>
          </a:prstGeom>
          <a:noFill/>
          <a:ln/>
        </p:spPr>
        <p:txBody>
          <a:bodyPr wrap="square" rtlCol="0" anchor="t"/>
          <a:lstStyle/>
          <a:p>
            <a:pPr marL="0" indent="0">
              <a:lnSpc>
                <a:spcPts val="2696"/>
              </a:lnSpc>
              <a:buNone/>
            </a:pPr>
            <a:r>
              <a:rPr lang="en-US" sz="1685" dirty="0">
                <a:solidFill>
                  <a:srgbClr val="272525"/>
                </a:solidFill>
                <a:latin typeface="Inter" pitchFamily="34" charset="0"/>
                <a:ea typeface="Inter" pitchFamily="34" charset="-122"/>
                <a:cs typeface="Inter" pitchFamily="34" charset="-120"/>
              </a:rPr>
              <a:t>Bidirectional power flow, enabling vehicle-to-grid applications, high efficiency, and compact design.</a:t>
            </a:r>
            <a:endParaRPr lang="en-US" sz="1685" dirty="0"/>
          </a:p>
        </p:txBody>
      </p:sp>
      <p:sp>
        <p:nvSpPr>
          <p:cNvPr id="14" name="Shape 10"/>
          <p:cNvSpPr/>
          <p:nvPr/>
        </p:nvSpPr>
        <p:spPr>
          <a:xfrm>
            <a:off x="6235303" y="5963245"/>
            <a:ext cx="481489" cy="481489"/>
          </a:xfrm>
          <a:prstGeom prst="roundRect">
            <a:avLst>
              <a:gd name="adj" fmla="val 18667"/>
            </a:avLst>
          </a:prstGeom>
          <a:solidFill>
            <a:srgbClr val="CCEEFF"/>
          </a:solidFill>
          <a:ln w="7620">
            <a:solidFill>
              <a:srgbClr val="B2D4E5"/>
            </a:solidFill>
            <a:prstDash val="solid"/>
          </a:ln>
        </p:spPr>
      </p:sp>
      <p:sp>
        <p:nvSpPr>
          <p:cNvPr id="15" name="Text 11"/>
          <p:cNvSpPr/>
          <p:nvPr/>
        </p:nvSpPr>
        <p:spPr>
          <a:xfrm>
            <a:off x="6380678" y="6035397"/>
            <a:ext cx="190738" cy="337066"/>
          </a:xfrm>
          <a:prstGeom prst="rect">
            <a:avLst/>
          </a:prstGeom>
          <a:noFill/>
          <a:ln/>
        </p:spPr>
        <p:txBody>
          <a:bodyPr wrap="none" rtlCol="0" anchor="t"/>
          <a:lstStyle/>
          <a:p>
            <a:pPr marL="0" indent="0" algn="ctr">
              <a:lnSpc>
                <a:spcPts val="2654"/>
              </a:lnSpc>
              <a:buNone/>
            </a:pPr>
            <a:r>
              <a:rPr lang="en-US" sz="2654" b="1" dirty="0">
                <a:solidFill>
                  <a:srgbClr val="272525"/>
                </a:solidFill>
                <a:latin typeface="Petrona" pitchFamily="34" charset="0"/>
                <a:ea typeface="Petrona" pitchFamily="34" charset="-122"/>
                <a:cs typeface="Petrona" pitchFamily="34" charset="-120"/>
              </a:rPr>
              <a:t>3</a:t>
            </a:r>
            <a:endParaRPr lang="en-US" sz="2654" dirty="0"/>
          </a:p>
        </p:txBody>
      </p:sp>
      <p:sp>
        <p:nvSpPr>
          <p:cNvPr id="16" name="Text 12"/>
          <p:cNvSpPr/>
          <p:nvPr/>
        </p:nvSpPr>
        <p:spPr>
          <a:xfrm>
            <a:off x="6930747" y="5963245"/>
            <a:ext cx="3694986" cy="350996"/>
          </a:xfrm>
          <a:prstGeom prst="rect">
            <a:avLst/>
          </a:prstGeom>
          <a:noFill/>
          <a:ln/>
        </p:spPr>
        <p:txBody>
          <a:bodyPr wrap="none" rtlCol="0" anchor="t"/>
          <a:lstStyle/>
          <a:p>
            <a:pPr marL="0" indent="0">
              <a:lnSpc>
                <a:spcPts val="2764"/>
              </a:lnSpc>
              <a:buNone/>
            </a:pPr>
            <a:r>
              <a:rPr lang="en-US" sz="2212" b="1" dirty="0">
                <a:solidFill>
                  <a:srgbClr val="272525"/>
                </a:solidFill>
                <a:latin typeface="Petrona" pitchFamily="34" charset="0"/>
                <a:ea typeface="Petrona" pitchFamily="34" charset="-122"/>
                <a:cs typeface="Petrona" pitchFamily="34" charset="-120"/>
              </a:rPr>
              <a:t>Vehicle-to-Grid Applications</a:t>
            </a:r>
            <a:endParaRPr lang="en-US" sz="2212" dirty="0"/>
          </a:p>
        </p:txBody>
      </p:sp>
      <p:sp>
        <p:nvSpPr>
          <p:cNvPr id="17" name="Text 13"/>
          <p:cNvSpPr/>
          <p:nvPr/>
        </p:nvSpPr>
        <p:spPr>
          <a:xfrm>
            <a:off x="6930747" y="6442591"/>
            <a:ext cx="6950750" cy="1026914"/>
          </a:xfrm>
          <a:prstGeom prst="rect">
            <a:avLst/>
          </a:prstGeom>
          <a:noFill/>
          <a:ln/>
        </p:spPr>
        <p:txBody>
          <a:bodyPr wrap="square" rtlCol="0" anchor="t"/>
          <a:lstStyle/>
          <a:p>
            <a:pPr marL="0" indent="0">
              <a:lnSpc>
                <a:spcPts val="2696"/>
              </a:lnSpc>
              <a:buNone/>
            </a:pPr>
            <a:r>
              <a:rPr lang="en-US" sz="1685" dirty="0">
                <a:solidFill>
                  <a:srgbClr val="272525"/>
                </a:solidFill>
                <a:latin typeface="Inter" pitchFamily="34" charset="0"/>
                <a:ea typeface="Inter" pitchFamily="34" charset="-122"/>
                <a:cs typeface="Inter" pitchFamily="34" charset="-120"/>
              </a:rPr>
              <a:t>Supports potential vehicle-to-grid applications, where the EV can act as a distributed energy storage system, providing power back to the grid.</a:t>
            </a:r>
            <a:endParaRPr lang="en-US" sz="1685" dirty="0"/>
          </a:p>
        </p:txBody>
      </p:sp>
      <p:pic>
        <p:nvPicPr>
          <p:cNvPr id="3" name="Picture 2">
            <a:extLst>
              <a:ext uri="{FF2B5EF4-FFF2-40B4-BE49-F238E27FC236}">
                <a16:creationId xmlns:a16="http://schemas.microsoft.com/office/drawing/2014/main" id="{38C8C275-D879-8276-A493-0B85B06F16F1}"/>
              </a:ext>
            </a:extLst>
          </p:cNvPr>
          <p:cNvPicPr>
            <a:picLocks noChangeAspect="1"/>
          </p:cNvPicPr>
          <p:nvPr/>
        </p:nvPicPr>
        <p:blipFill>
          <a:blip r:embed="rId3"/>
          <a:stretch>
            <a:fillRect/>
          </a:stretch>
        </p:blipFill>
        <p:spPr>
          <a:xfrm>
            <a:off x="128245" y="1747295"/>
            <a:ext cx="5638800" cy="4063196"/>
          </a:xfrm>
          <a:prstGeom prst="rect">
            <a:avLst/>
          </a:prstGeom>
        </p:spPr>
      </p:pic>
      <p:sp>
        <p:nvSpPr>
          <p:cNvPr id="18" name="TextBox 17">
            <a:extLst>
              <a:ext uri="{FF2B5EF4-FFF2-40B4-BE49-F238E27FC236}">
                <a16:creationId xmlns:a16="http://schemas.microsoft.com/office/drawing/2014/main" id="{96876EE6-9CC9-6FDD-AD3C-A80076E3E47B}"/>
              </a:ext>
            </a:extLst>
          </p:cNvPr>
          <p:cNvSpPr txBox="1"/>
          <p:nvPr/>
        </p:nvSpPr>
        <p:spPr>
          <a:xfrm>
            <a:off x="1524242" y="5944909"/>
            <a:ext cx="2846805" cy="369332"/>
          </a:xfrm>
          <a:prstGeom prst="rect">
            <a:avLst/>
          </a:prstGeom>
          <a:noFill/>
        </p:spPr>
        <p:txBody>
          <a:bodyPr wrap="none" rtlCol="0">
            <a:spAutoFit/>
          </a:bodyPr>
          <a:lstStyle/>
          <a:p>
            <a:r>
              <a:rPr lang="en-US" dirty="0"/>
              <a:t>Fig: DAB Converter Topology</a:t>
            </a:r>
          </a:p>
        </p:txBody>
      </p:sp>
      <p:sp>
        <p:nvSpPr>
          <p:cNvPr id="2" name="Rectangle 1">
            <a:extLst>
              <a:ext uri="{FF2B5EF4-FFF2-40B4-BE49-F238E27FC236}">
                <a16:creationId xmlns:a16="http://schemas.microsoft.com/office/drawing/2014/main" id="{A31FE23A-FADA-BA6C-8879-EDDA75B204A6}"/>
              </a:ext>
            </a:extLst>
          </p:cNvPr>
          <p:cNvSpPr/>
          <p:nvPr/>
        </p:nvSpPr>
        <p:spPr>
          <a:xfrm>
            <a:off x="0" y="7477246"/>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13</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8C8C275-D879-8276-A493-0B85B06F16F1}"/>
              </a:ext>
            </a:extLst>
          </p:cNvPr>
          <p:cNvPicPr>
            <a:picLocks noChangeAspect="1"/>
          </p:cNvPicPr>
          <p:nvPr/>
        </p:nvPicPr>
        <p:blipFill>
          <a:blip r:embed="rId2"/>
          <a:stretch>
            <a:fillRect/>
          </a:stretch>
        </p:blipFill>
        <p:spPr>
          <a:xfrm>
            <a:off x="913282" y="467904"/>
            <a:ext cx="5638800" cy="4063196"/>
          </a:xfrm>
          <a:prstGeom prst="rect">
            <a:avLst/>
          </a:prstGeom>
        </p:spPr>
      </p:pic>
      <p:pic>
        <p:nvPicPr>
          <p:cNvPr id="2050" name="Picture 2" descr="Idealized waveforms of the DAB converter during charging mode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85296" y="294204"/>
            <a:ext cx="4341997" cy="741986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7777716" y="432427"/>
            <a:ext cx="520995" cy="369332"/>
          </a:xfrm>
          <a:prstGeom prst="rect">
            <a:avLst/>
          </a:prstGeom>
          <a:noFill/>
        </p:spPr>
        <p:txBody>
          <a:bodyPr wrap="square" rtlCol="0">
            <a:spAutoFit/>
          </a:bodyPr>
          <a:lstStyle/>
          <a:p>
            <a:r>
              <a:rPr lang="en-US" dirty="0"/>
              <a:t>S1</a:t>
            </a:r>
          </a:p>
        </p:txBody>
      </p:sp>
      <p:sp>
        <p:nvSpPr>
          <p:cNvPr id="5" name="TextBox 4"/>
          <p:cNvSpPr txBox="1"/>
          <p:nvPr/>
        </p:nvSpPr>
        <p:spPr>
          <a:xfrm>
            <a:off x="7783032" y="1265348"/>
            <a:ext cx="520995" cy="369332"/>
          </a:xfrm>
          <a:prstGeom prst="rect">
            <a:avLst/>
          </a:prstGeom>
          <a:noFill/>
        </p:spPr>
        <p:txBody>
          <a:bodyPr wrap="square" rtlCol="0">
            <a:spAutoFit/>
          </a:bodyPr>
          <a:lstStyle/>
          <a:p>
            <a:r>
              <a:rPr lang="en-US" dirty="0"/>
              <a:t>S5</a:t>
            </a:r>
          </a:p>
        </p:txBody>
      </p:sp>
      <p:sp>
        <p:nvSpPr>
          <p:cNvPr id="4" name="TextBox 3"/>
          <p:cNvSpPr txBox="1"/>
          <p:nvPr/>
        </p:nvSpPr>
        <p:spPr>
          <a:xfrm>
            <a:off x="691771" y="5220585"/>
            <a:ext cx="6081823" cy="646331"/>
          </a:xfrm>
          <a:prstGeom prst="rect">
            <a:avLst/>
          </a:prstGeom>
          <a:noFill/>
        </p:spPr>
        <p:txBody>
          <a:bodyPr wrap="square" rtlCol="0">
            <a:spAutoFit/>
          </a:bodyPr>
          <a:lstStyle/>
          <a:p>
            <a:r>
              <a:rPr lang="en-US" dirty="0"/>
              <a:t>S1,S4 are triggered at first, then at some angle phi S5 is triggered. This is the single phase shift </a:t>
            </a:r>
            <a:r>
              <a:rPr lang="en-US"/>
              <a:t>control strategy.</a:t>
            </a:r>
            <a:endParaRPr lang="en-US" dirty="0"/>
          </a:p>
        </p:txBody>
      </p:sp>
      <p:sp>
        <p:nvSpPr>
          <p:cNvPr id="6" name="Rectangle 5">
            <a:extLst>
              <a:ext uri="{FF2B5EF4-FFF2-40B4-BE49-F238E27FC236}">
                <a16:creationId xmlns:a16="http://schemas.microsoft.com/office/drawing/2014/main" id="{931F531B-D87B-492E-92A3-FC1C89898548}"/>
              </a:ext>
            </a:extLst>
          </p:cNvPr>
          <p:cNvSpPr/>
          <p:nvPr/>
        </p:nvSpPr>
        <p:spPr>
          <a:xfrm>
            <a:off x="0" y="7477246"/>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14</a:t>
            </a:r>
          </a:p>
        </p:txBody>
      </p:sp>
      <p:sp>
        <p:nvSpPr>
          <p:cNvPr id="8" name="TextBox 7"/>
          <p:cNvSpPr txBox="1"/>
          <p:nvPr/>
        </p:nvSpPr>
        <p:spPr>
          <a:xfrm>
            <a:off x="7777715" y="848887"/>
            <a:ext cx="520995" cy="369332"/>
          </a:xfrm>
          <a:prstGeom prst="rect">
            <a:avLst/>
          </a:prstGeom>
          <a:noFill/>
        </p:spPr>
        <p:txBody>
          <a:bodyPr wrap="square" rtlCol="0">
            <a:spAutoFit/>
          </a:bodyPr>
          <a:lstStyle/>
          <a:p>
            <a:r>
              <a:rPr lang="en-US" dirty="0"/>
              <a:t>S3</a:t>
            </a:r>
          </a:p>
        </p:txBody>
      </p:sp>
    </p:spTree>
    <p:extLst>
      <p:ext uri="{BB962C8B-B14F-4D97-AF65-F5344CB8AC3E}">
        <p14:creationId xmlns:p14="http://schemas.microsoft.com/office/powerpoint/2010/main" val="36958772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13669" y="309819"/>
            <a:ext cx="11344939" cy="7543604"/>
          </a:xfrm>
          <a:prstGeom prst="rect">
            <a:avLst/>
          </a:prstGeom>
          <a:noFill/>
        </p:spPr>
        <p:txBody>
          <a:bodyPr wrap="square" rtlCol="0">
            <a:spAutoFit/>
          </a:bodyPr>
          <a:lstStyle/>
          <a:p>
            <a:r>
              <a:rPr lang="en-US" sz="4420" b="1" dirty="0"/>
              <a:t>METHODOLOGY:</a:t>
            </a:r>
            <a:endParaRPr lang="en-US" sz="2000" dirty="0"/>
          </a:p>
          <a:p>
            <a:endParaRPr lang="en-US" sz="2800" dirty="0"/>
          </a:p>
          <a:p>
            <a:pPr marL="342900" indent="-342900">
              <a:buFont typeface="Arial" panose="020B0604020202020204" pitchFamily="34" charset="0"/>
              <a:buChar char="•"/>
            </a:pPr>
            <a:r>
              <a:rPr lang="en-US" sz="2800" b="1" i="1" dirty="0"/>
              <a:t>For totem pole </a:t>
            </a:r>
            <a:r>
              <a:rPr lang="en-US" sz="2800" b="1" i="1" dirty="0" err="1"/>
              <a:t>pfc</a:t>
            </a:r>
            <a:r>
              <a:rPr lang="en-US" sz="2800" b="1" i="1" dirty="0"/>
              <a:t>:</a:t>
            </a:r>
          </a:p>
          <a:p>
            <a:pPr marL="342900" indent="-342900">
              <a:buFont typeface="Arial" panose="020B0604020202020204" pitchFamily="34" charset="0"/>
              <a:buChar char="•"/>
            </a:pPr>
            <a:r>
              <a:rPr lang="en-US" sz="2800" dirty="0"/>
              <a:t>Vin = 85–265 V </a:t>
            </a:r>
          </a:p>
          <a:p>
            <a:pPr marL="342900" indent="-342900">
              <a:buFont typeface="Arial" panose="020B0604020202020204" pitchFamily="34" charset="0"/>
              <a:buChar char="•"/>
            </a:pPr>
            <a:r>
              <a:rPr lang="en-US" sz="2800" dirty="0" err="1"/>
              <a:t>Vout</a:t>
            </a:r>
            <a:r>
              <a:rPr lang="en-US" sz="2800" dirty="0"/>
              <a:t> = 400 V</a:t>
            </a:r>
          </a:p>
          <a:p>
            <a:pPr marL="342900" indent="-342900">
              <a:buFont typeface="Arial" panose="020B0604020202020204" pitchFamily="34" charset="0"/>
              <a:buChar char="•"/>
            </a:pPr>
            <a:r>
              <a:rPr lang="en-US" sz="2800" dirty="0"/>
              <a:t> Pout = 2–5 kW </a:t>
            </a:r>
          </a:p>
          <a:p>
            <a:pPr marL="342900" indent="-342900">
              <a:buFont typeface="Arial" panose="020B0604020202020204" pitchFamily="34" charset="0"/>
              <a:buChar char="•"/>
            </a:pPr>
            <a:r>
              <a:rPr lang="en-US" sz="2800" dirty="0" err="1"/>
              <a:t>Fline</a:t>
            </a:r>
            <a:r>
              <a:rPr lang="en-US" sz="2800" dirty="0"/>
              <a:t> = 50 Hz </a:t>
            </a:r>
          </a:p>
          <a:p>
            <a:pPr marL="342900" indent="-342900">
              <a:buFont typeface="Arial" panose="020B0604020202020204" pitchFamily="34" charset="0"/>
              <a:buChar char="•"/>
            </a:pPr>
            <a:r>
              <a:rPr lang="en-US" sz="2800" dirty="0" err="1"/>
              <a:t>Fsw</a:t>
            </a:r>
            <a:r>
              <a:rPr lang="en-US" sz="2800" dirty="0"/>
              <a:t> = 40 kHz </a:t>
            </a:r>
          </a:p>
          <a:p>
            <a:pPr marL="342900" indent="-342900">
              <a:buFont typeface="Arial" panose="020B0604020202020204" pitchFamily="34" charset="0"/>
              <a:buChar char="•"/>
            </a:pPr>
            <a:r>
              <a:rPr lang="en-US" sz="2800" dirty="0" err="1"/>
              <a:t>Iripple</a:t>
            </a:r>
            <a:r>
              <a:rPr lang="en-US" sz="2800" dirty="0"/>
              <a:t> = 0.3 </a:t>
            </a:r>
          </a:p>
          <a:p>
            <a:pPr marL="342900" indent="-342900">
              <a:buFont typeface="Arial" panose="020B0604020202020204" pitchFamily="34" charset="0"/>
              <a:buChar char="•"/>
            </a:pPr>
            <a:r>
              <a:rPr lang="en-US" sz="2800" dirty="0" err="1"/>
              <a:t>Vripple</a:t>
            </a:r>
            <a:r>
              <a:rPr lang="en-US" sz="2800" dirty="0"/>
              <a:t> = 0.01 </a:t>
            </a:r>
          </a:p>
          <a:p>
            <a:pPr marL="342900" indent="-342900">
              <a:buFont typeface="Arial" panose="020B0604020202020204" pitchFamily="34" charset="0"/>
              <a:buChar char="•"/>
            </a:pPr>
            <a:r>
              <a:rPr lang="en-US" sz="2800" dirty="0"/>
              <a:t>IL = 2500 0.95×85 = 30.98 </a:t>
            </a:r>
          </a:p>
          <a:p>
            <a:pPr marL="342900" indent="-342900">
              <a:buFont typeface="Arial" panose="020B0604020202020204" pitchFamily="34" charset="0"/>
              <a:buChar char="•"/>
            </a:pPr>
            <a:r>
              <a:rPr lang="en-US" sz="2800" dirty="0" err="1"/>
              <a:t>Ipeak</a:t>
            </a:r>
            <a:r>
              <a:rPr lang="en-US" sz="2800" dirty="0"/>
              <a:t> = IL × 1.30 = 30.98 × 1.3 = 40.27 A</a:t>
            </a:r>
          </a:p>
          <a:p>
            <a:pPr marL="342900" indent="-342900">
              <a:buFont typeface="Arial" panose="020B0604020202020204" pitchFamily="34" charset="0"/>
              <a:buChar char="•"/>
            </a:pPr>
            <a:r>
              <a:rPr lang="en-US" sz="2800" dirty="0"/>
              <a:t> L = </a:t>
            </a:r>
            <a:r>
              <a:rPr lang="en-US" sz="2800" dirty="0" err="1"/>
              <a:t>Vout</a:t>
            </a:r>
            <a:r>
              <a:rPr lang="en-US" sz="2800" dirty="0"/>
              <a:t>/ 4×fsw×Iripple = 400 /4×40×10^3×0.3×43.78 = 1.903 × 10^-4 = 190.3 µH </a:t>
            </a:r>
          </a:p>
          <a:p>
            <a:pPr marL="342900" indent="-342900">
              <a:buFont typeface="Arial" panose="020B0604020202020204" pitchFamily="34" charset="0"/>
              <a:buChar char="•"/>
            </a:pPr>
            <a:r>
              <a:rPr lang="en-US" sz="2800" dirty="0" err="1"/>
              <a:t>Cout</a:t>
            </a:r>
            <a:r>
              <a:rPr lang="en-US" sz="2800" dirty="0"/>
              <a:t> = Pout / </a:t>
            </a:r>
            <a:r>
              <a:rPr lang="en-US" sz="2800" dirty="0" err="1"/>
              <a:t>Vout</a:t>
            </a:r>
            <a:r>
              <a:rPr lang="en-US" sz="2800" dirty="0"/>
              <a:t> 4</a:t>
            </a:r>
            <a:r>
              <a:rPr lang="el-GR" sz="2800" dirty="0"/>
              <a:t>Π × </a:t>
            </a:r>
            <a:r>
              <a:rPr lang="en-US" sz="2800" dirty="0" err="1"/>
              <a:t>Fline</a:t>
            </a:r>
            <a:r>
              <a:rPr lang="en-US" sz="2800" dirty="0"/>
              <a:t> × </a:t>
            </a:r>
            <a:r>
              <a:rPr lang="en-US" sz="2800" dirty="0" err="1"/>
              <a:t>Vripple</a:t>
            </a:r>
            <a:r>
              <a:rPr lang="en-US" sz="2800" dirty="0"/>
              <a:t> = 2500 / 400 4</a:t>
            </a:r>
            <a:r>
              <a:rPr lang="el-GR" sz="2800" dirty="0"/>
              <a:t>Π × 400 × 0.01 × 50 = 2486.71 µ</a:t>
            </a:r>
            <a:r>
              <a:rPr lang="en-US" sz="2800" dirty="0"/>
              <a:t>F</a:t>
            </a:r>
          </a:p>
          <a:p>
            <a:endParaRPr lang="en-US" sz="2000" dirty="0"/>
          </a:p>
        </p:txBody>
      </p:sp>
      <p:sp>
        <p:nvSpPr>
          <p:cNvPr id="3" name="Rectangle 2">
            <a:extLst>
              <a:ext uri="{FF2B5EF4-FFF2-40B4-BE49-F238E27FC236}">
                <a16:creationId xmlns:a16="http://schemas.microsoft.com/office/drawing/2014/main" id="{F1C7B224-85EC-59FF-ACA8-80AC67CE9594}"/>
              </a:ext>
            </a:extLst>
          </p:cNvPr>
          <p:cNvSpPr/>
          <p:nvPr/>
        </p:nvSpPr>
        <p:spPr>
          <a:xfrm>
            <a:off x="0" y="7477246"/>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15</a:t>
            </a:r>
          </a:p>
        </p:txBody>
      </p:sp>
    </p:spTree>
    <p:extLst>
      <p:ext uri="{BB962C8B-B14F-4D97-AF65-F5344CB8AC3E}">
        <p14:creationId xmlns:p14="http://schemas.microsoft.com/office/powerpoint/2010/main" val="21722172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13669" y="309819"/>
            <a:ext cx="11344939" cy="1203406"/>
          </a:xfrm>
          <a:prstGeom prst="rect">
            <a:avLst/>
          </a:prstGeom>
          <a:noFill/>
        </p:spPr>
        <p:txBody>
          <a:bodyPr wrap="square" rtlCol="0">
            <a:spAutoFit/>
          </a:bodyPr>
          <a:lstStyle/>
          <a:p>
            <a:r>
              <a:rPr lang="en-US" sz="4420" b="1" dirty="0"/>
              <a:t>METHODOLOGY:</a:t>
            </a:r>
            <a:endParaRPr lang="en-US" sz="2800" dirty="0"/>
          </a:p>
          <a:p>
            <a:pPr marL="342900" indent="-342900">
              <a:buFont typeface="Arial" panose="020B0604020202020204" pitchFamily="34" charset="0"/>
              <a:buChar char="•"/>
            </a:pPr>
            <a:r>
              <a:rPr lang="en-US" sz="2800" b="1" i="1" dirty="0"/>
              <a:t>For totem pole </a:t>
            </a:r>
            <a:r>
              <a:rPr lang="en-US" sz="2800" b="1" i="1" dirty="0" err="1"/>
              <a:t>pfc</a:t>
            </a:r>
            <a:r>
              <a:rPr lang="en-US" sz="2800" b="1" i="1" dirty="0"/>
              <a:t>:</a:t>
            </a:r>
          </a:p>
        </p:txBody>
      </p:sp>
      <p:sp>
        <p:nvSpPr>
          <p:cNvPr id="3" name="Rectangle 2">
            <a:extLst>
              <a:ext uri="{FF2B5EF4-FFF2-40B4-BE49-F238E27FC236}">
                <a16:creationId xmlns:a16="http://schemas.microsoft.com/office/drawing/2014/main" id="{F1C7B224-85EC-59FF-ACA8-80AC67CE9594}"/>
              </a:ext>
            </a:extLst>
          </p:cNvPr>
          <p:cNvSpPr/>
          <p:nvPr/>
        </p:nvSpPr>
        <p:spPr>
          <a:xfrm>
            <a:off x="0" y="7516394"/>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16</a:t>
            </a:r>
          </a:p>
        </p:txBody>
      </p:sp>
      <p:pic>
        <p:nvPicPr>
          <p:cNvPr id="5" name="Picture 4">
            <a:extLst>
              <a:ext uri="{FF2B5EF4-FFF2-40B4-BE49-F238E27FC236}">
                <a16:creationId xmlns:a16="http://schemas.microsoft.com/office/drawing/2014/main" id="{E6665F5C-9D3B-D2D2-B1CA-F80FE3B48C85}"/>
              </a:ext>
            </a:extLst>
          </p:cNvPr>
          <p:cNvPicPr>
            <a:picLocks noChangeAspect="1"/>
          </p:cNvPicPr>
          <p:nvPr/>
        </p:nvPicPr>
        <p:blipFill>
          <a:blip r:embed="rId2"/>
          <a:stretch>
            <a:fillRect/>
          </a:stretch>
        </p:blipFill>
        <p:spPr>
          <a:xfrm>
            <a:off x="526998" y="1629102"/>
            <a:ext cx="13275190" cy="5380186"/>
          </a:xfrm>
          <a:prstGeom prst="rect">
            <a:avLst/>
          </a:prstGeom>
        </p:spPr>
      </p:pic>
      <p:sp>
        <p:nvSpPr>
          <p:cNvPr id="6" name="TextBox 5">
            <a:extLst>
              <a:ext uri="{FF2B5EF4-FFF2-40B4-BE49-F238E27FC236}">
                <a16:creationId xmlns:a16="http://schemas.microsoft.com/office/drawing/2014/main" id="{F015D3BF-C752-1BF5-F95E-B361643CA789}"/>
              </a:ext>
            </a:extLst>
          </p:cNvPr>
          <p:cNvSpPr txBox="1"/>
          <p:nvPr/>
        </p:nvSpPr>
        <p:spPr>
          <a:xfrm>
            <a:off x="4997642" y="7078175"/>
            <a:ext cx="4635115" cy="369332"/>
          </a:xfrm>
          <a:prstGeom prst="rect">
            <a:avLst/>
          </a:prstGeom>
          <a:noFill/>
        </p:spPr>
        <p:txBody>
          <a:bodyPr wrap="none" rtlCol="0">
            <a:spAutoFit/>
          </a:bodyPr>
          <a:lstStyle/>
          <a:p>
            <a:r>
              <a:rPr lang="en-US" dirty="0"/>
              <a:t>Fig: SIMULINK Model for Totem Pole PFC Circuit</a:t>
            </a:r>
          </a:p>
        </p:txBody>
      </p:sp>
    </p:spTree>
    <p:extLst>
      <p:ext uri="{BB962C8B-B14F-4D97-AF65-F5344CB8AC3E}">
        <p14:creationId xmlns:p14="http://schemas.microsoft.com/office/powerpoint/2010/main" val="28306150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13669" y="309819"/>
            <a:ext cx="11344939" cy="1203406"/>
          </a:xfrm>
          <a:prstGeom prst="rect">
            <a:avLst/>
          </a:prstGeom>
          <a:noFill/>
        </p:spPr>
        <p:txBody>
          <a:bodyPr wrap="square" rtlCol="0">
            <a:spAutoFit/>
          </a:bodyPr>
          <a:lstStyle/>
          <a:p>
            <a:r>
              <a:rPr lang="en-US" sz="4420" b="1" dirty="0"/>
              <a:t>METHODOLOGY:</a:t>
            </a:r>
            <a:endParaRPr lang="en-US" sz="2800" dirty="0"/>
          </a:p>
          <a:p>
            <a:pPr marL="342900" indent="-342900">
              <a:buFont typeface="Arial" panose="020B0604020202020204" pitchFamily="34" charset="0"/>
              <a:buChar char="•"/>
            </a:pPr>
            <a:r>
              <a:rPr lang="en-US" sz="2800" b="1" i="1" dirty="0"/>
              <a:t>For totem pole </a:t>
            </a:r>
            <a:r>
              <a:rPr lang="en-US" sz="2800" b="1" i="1" dirty="0" err="1"/>
              <a:t>pfc</a:t>
            </a:r>
            <a:r>
              <a:rPr lang="en-US" sz="2800" b="1" i="1" dirty="0"/>
              <a:t>:</a:t>
            </a:r>
          </a:p>
        </p:txBody>
      </p:sp>
      <p:sp>
        <p:nvSpPr>
          <p:cNvPr id="3" name="Rectangle 2">
            <a:extLst>
              <a:ext uri="{FF2B5EF4-FFF2-40B4-BE49-F238E27FC236}">
                <a16:creationId xmlns:a16="http://schemas.microsoft.com/office/drawing/2014/main" id="{F1C7B224-85EC-59FF-ACA8-80AC67CE9594}"/>
              </a:ext>
            </a:extLst>
          </p:cNvPr>
          <p:cNvSpPr/>
          <p:nvPr/>
        </p:nvSpPr>
        <p:spPr>
          <a:xfrm>
            <a:off x="0" y="7516394"/>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17</a:t>
            </a:r>
          </a:p>
        </p:txBody>
      </p:sp>
      <p:sp>
        <p:nvSpPr>
          <p:cNvPr id="6" name="TextBox 5">
            <a:extLst>
              <a:ext uri="{FF2B5EF4-FFF2-40B4-BE49-F238E27FC236}">
                <a16:creationId xmlns:a16="http://schemas.microsoft.com/office/drawing/2014/main" id="{F015D3BF-C752-1BF5-F95E-B361643CA789}"/>
              </a:ext>
            </a:extLst>
          </p:cNvPr>
          <p:cNvSpPr txBox="1"/>
          <p:nvPr/>
        </p:nvSpPr>
        <p:spPr>
          <a:xfrm>
            <a:off x="3931356" y="7146705"/>
            <a:ext cx="6767687" cy="369332"/>
          </a:xfrm>
          <a:prstGeom prst="rect">
            <a:avLst/>
          </a:prstGeom>
          <a:noFill/>
        </p:spPr>
        <p:txBody>
          <a:bodyPr wrap="none" rtlCol="0">
            <a:spAutoFit/>
          </a:bodyPr>
          <a:lstStyle/>
          <a:p>
            <a:r>
              <a:rPr lang="en-US" dirty="0"/>
              <a:t>Fig: SIMULINK Model for Closed Loop Control of Totem Pole PFC Circuit</a:t>
            </a:r>
          </a:p>
        </p:txBody>
      </p:sp>
      <p:pic>
        <p:nvPicPr>
          <p:cNvPr id="7" name="Picture 6">
            <a:extLst>
              <a:ext uri="{FF2B5EF4-FFF2-40B4-BE49-F238E27FC236}">
                <a16:creationId xmlns:a16="http://schemas.microsoft.com/office/drawing/2014/main" id="{7C79B6F9-0A56-845E-BBDE-0BDAC5366518}"/>
              </a:ext>
            </a:extLst>
          </p:cNvPr>
          <p:cNvPicPr>
            <a:picLocks noChangeAspect="1"/>
          </p:cNvPicPr>
          <p:nvPr/>
        </p:nvPicPr>
        <p:blipFill>
          <a:blip r:embed="rId2"/>
          <a:stretch>
            <a:fillRect/>
          </a:stretch>
        </p:blipFill>
        <p:spPr>
          <a:xfrm>
            <a:off x="978946" y="1731320"/>
            <a:ext cx="12543416" cy="5197290"/>
          </a:xfrm>
          <a:prstGeom prst="rect">
            <a:avLst/>
          </a:prstGeom>
        </p:spPr>
      </p:pic>
    </p:spTree>
    <p:extLst>
      <p:ext uri="{BB962C8B-B14F-4D97-AF65-F5344CB8AC3E}">
        <p14:creationId xmlns:p14="http://schemas.microsoft.com/office/powerpoint/2010/main" val="24953081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13669" y="309819"/>
            <a:ext cx="11344939" cy="1203406"/>
          </a:xfrm>
          <a:prstGeom prst="rect">
            <a:avLst/>
          </a:prstGeom>
          <a:noFill/>
        </p:spPr>
        <p:txBody>
          <a:bodyPr wrap="square" rtlCol="0">
            <a:spAutoFit/>
          </a:bodyPr>
          <a:lstStyle/>
          <a:p>
            <a:r>
              <a:rPr lang="en-US" sz="4420" b="1" dirty="0"/>
              <a:t>METHODOLOGY:</a:t>
            </a:r>
            <a:endParaRPr lang="en-US" sz="2800" dirty="0"/>
          </a:p>
          <a:p>
            <a:pPr marL="342900" indent="-342900">
              <a:buFont typeface="Arial" panose="020B0604020202020204" pitchFamily="34" charset="0"/>
              <a:buChar char="•"/>
            </a:pPr>
            <a:r>
              <a:rPr lang="en-US" sz="2800" b="1" i="1" dirty="0"/>
              <a:t>For DAB Converter:</a:t>
            </a:r>
          </a:p>
        </p:txBody>
      </p:sp>
      <p:sp>
        <p:nvSpPr>
          <p:cNvPr id="3" name="Rectangle 2">
            <a:extLst>
              <a:ext uri="{FF2B5EF4-FFF2-40B4-BE49-F238E27FC236}">
                <a16:creationId xmlns:a16="http://schemas.microsoft.com/office/drawing/2014/main" id="{F1C7B224-85EC-59FF-ACA8-80AC67CE9594}"/>
              </a:ext>
            </a:extLst>
          </p:cNvPr>
          <p:cNvSpPr/>
          <p:nvPr/>
        </p:nvSpPr>
        <p:spPr>
          <a:xfrm>
            <a:off x="0" y="7516394"/>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18</a:t>
            </a:r>
          </a:p>
        </p:txBody>
      </p:sp>
      <p:sp>
        <p:nvSpPr>
          <p:cNvPr id="4" name="TextBox 3">
            <a:extLst>
              <a:ext uri="{FF2B5EF4-FFF2-40B4-BE49-F238E27FC236}">
                <a16:creationId xmlns:a16="http://schemas.microsoft.com/office/drawing/2014/main" id="{E9D03EA8-6747-8722-945F-E1BC8B5E6455}"/>
              </a:ext>
            </a:extLst>
          </p:cNvPr>
          <p:cNvSpPr txBox="1"/>
          <p:nvPr/>
        </p:nvSpPr>
        <p:spPr>
          <a:xfrm>
            <a:off x="837724" y="1489293"/>
            <a:ext cx="4691707" cy="6463308"/>
          </a:xfrm>
          <a:prstGeom prst="rect">
            <a:avLst/>
          </a:prstGeom>
          <a:noFill/>
        </p:spPr>
        <p:txBody>
          <a:bodyPr wrap="square" rtlCol="0">
            <a:spAutoFit/>
          </a:bodyPr>
          <a:lstStyle/>
          <a:p>
            <a:r>
              <a:rPr lang="en-US" dirty="0"/>
              <a:t>We know,</a:t>
            </a:r>
          </a:p>
          <a:p>
            <a:r>
              <a:rPr lang="en-US" dirty="0"/>
              <a:t> Po = Vi² · d</a:t>
            </a:r>
            <a:r>
              <a:rPr lang="el-GR" dirty="0"/>
              <a:t>Φ / </a:t>
            </a:r>
            <a:r>
              <a:rPr lang="en-US" dirty="0"/>
              <a:t>Xl(1 – </a:t>
            </a:r>
            <a:r>
              <a:rPr lang="el-GR" dirty="0"/>
              <a:t>Φ / Π) </a:t>
            </a:r>
            <a:endParaRPr lang="en-US" dirty="0"/>
          </a:p>
          <a:p>
            <a:r>
              <a:rPr lang="en-US" dirty="0"/>
              <a:t>Po = 2500 </a:t>
            </a:r>
          </a:p>
          <a:p>
            <a:r>
              <a:rPr lang="en-US" dirty="0"/>
              <a:t>Vi = 400 </a:t>
            </a:r>
          </a:p>
          <a:p>
            <a:r>
              <a:rPr lang="en-US" dirty="0"/>
              <a:t>Put L = 0.3 × 10^-6 H</a:t>
            </a:r>
          </a:p>
          <a:p>
            <a:r>
              <a:rPr lang="en-US" dirty="0"/>
              <a:t> d = Vo / </a:t>
            </a:r>
            <a:r>
              <a:rPr lang="en-US" dirty="0" err="1"/>
              <a:t>nVi</a:t>
            </a:r>
            <a:r>
              <a:rPr lang="en-US" dirty="0"/>
              <a:t> </a:t>
            </a:r>
          </a:p>
          <a:p>
            <a:r>
              <a:rPr lang="en-US" dirty="0"/>
              <a:t>n = ½</a:t>
            </a:r>
          </a:p>
          <a:p>
            <a:r>
              <a:rPr lang="en-US" dirty="0"/>
              <a:t> For Vo = 200 V</a:t>
            </a:r>
          </a:p>
          <a:p>
            <a:r>
              <a:rPr lang="en-US" dirty="0"/>
              <a:t> Vi = 400 V</a:t>
            </a:r>
          </a:p>
          <a:p>
            <a:r>
              <a:rPr lang="en-US" dirty="0"/>
              <a:t> d = 2 × 200 / 400</a:t>
            </a:r>
          </a:p>
          <a:p>
            <a:r>
              <a:rPr lang="en-US" dirty="0"/>
              <a:t> d = 1 </a:t>
            </a:r>
          </a:p>
          <a:p>
            <a:r>
              <a:rPr lang="en-US" dirty="0"/>
              <a:t>2500 = 400² / 2</a:t>
            </a:r>
            <a:r>
              <a:rPr lang="el-GR" dirty="0"/>
              <a:t>Π × </a:t>
            </a:r>
            <a:r>
              <a:rPr lang="en-US" dirty="0"/>
              <a:t>f × 0.3 × 10^-6 · </a:t>
            </a:r>
            <a:r>
              <a:rPr lang="el-GR" dirty="0"/>
              <a:t>Φ(1 – Φ / Π)</a:t>
            </a:r>
            <a:endParaRPr lang="en-US" dirty="0"/>
          </a:p>
          <a:p>
            <a:r>
              <a:rPr lang="en-US" dirty="0"/>
              <a:t>Also,</a:t>
            </a:r>
            <a:r>
              <a:rPr lang="el-GR" dirty="0"/>
              <a:t> </a:t>
            </a:r>
            <a:r>
              <a:rPr lang="en-US" dirty="0"/>
              <a:t>f = 500 kHz = 500 × 10³</a:t>
            </a:r>
          </a:p>
          <a:p>
            <a:r>
              <a:rPr lang="el-GR" dirty="0"/>
              <a:t>2500 = 169765</a:t>
            </a:r>
            <a:r>
              <a:rPr lang="en-US" dirty="0"/>
              <a:t>.</a:t>
            </a:r>
            <a:r>
              <a:rPr lang="el-GR" dirty="0"/>
              <a:t>2726 Φ(1 – Φ / Π)</a:t>
            </a:r>
            <a:endParaRPr lang="en-US" dirty="0"/>
          </a:p>
          <a:p>
            <a:r>
              <a:rPr lang="el-GR" dirty="0"/>
              <a:t>0.04</a:t>
            </a:r>
            <a:r>
              <a:rPr lang="en-US" dirty="0"/>
              <a:t>6</a:t>
            </a:r>
            <a:r>
              <a:rPr lang="el-GR" dirty="0"/>
              <a:t>3 = ΠΦ – Φ²</a:t>
            </a:r>
            <a:endParaRPr lang="en-US" dirty="0"/>
          </a:p>
          <a:p>
            <a:r>
              <a:rPr lang="el-GR" dirty="0"/>
              <a:t> Φ² – ΠΦ + 0.04</a:t>
            </a:r>
            <a:r>
              <a:rPr lang="en-US" dirty="0"/>
              <a:t>6</a:t>
            </a:r>
            <a:r>
              <a:rPr lang="el-GR" dirty="0"/>
              <a:t>3 = 0 </a:t>
            </a:r>
            <a:endParaRPr lang="en-US" dirty="0"/>
          </a:p>
          <a:p>
            <a:r>
              <a:rPr lang="el-GR" dirty="0"/>
              <a:t>Φ = 3.13 </a:t>
            </a:r>
            <a:r>
              <a:rPr lang="en-US" dirty="0"/>
              <a:t>,</a:t>
            </a:r>
            <a:r>
              <a:rPr lang="el-GR" dirty="0"/>
              <a:t>0.0148</a:t>
            </a:r>
            <a:r>
              <a:rPr lang="en-US" dirty="0"/>
              <a:t>(in radian)</a:t>
            </a:r>
          </a:p>
          <a:p>
            <a:r>
              <a:rPr lang="el-GR" dirty="0"/>
              <a:t> Φ =</a:t>
            </a:r>
            <a:r>
              <a:rPr lang="en-US" dirty="0"/>
              <a:t>1</a:t>
            </a:r>
            <a:r>
              <a:rPr lang="el-GR" dirty="0"/>
              <a:t>79.33, 0.85</a:t>
            </a:r>
            <a:r>
              <a:rPr lang="en-US" dirty="0"/>
              <a:t>(in degree)</a:t>
            </a:r>
          </a:p>
          <a:p>
            <a:r>
              <a:rPr lang="en-US" dirty="0"/>
              <a:t>Since,-90&lt;phi&lt;90</a:t>
            </a:r>
          </a:p>
          <a:p>
            <a:r>
              <a:rPr lang="en-US" dirty="0"/>
              <a:t>So,</a:t>
            </a:r>
          </a:p>
          <a:p>
            <a:r>
              <a:rPr lang="el-GR" dirty="0"/>
              <a:t>Φ</a:t>
            </a:r>
            <a:r>
              <a:rPr lang="en-US" dirty="0"/>
              <a:t>=0.85</a:t>
            </a:r>
          </a:p>
          <a:p>
            <a:endParaRPr lang="en-US" dirty="0"/>
          </a:p>
          <a:p>
            <a:endParaRPr lang="en-US" dirty="0"/>
          </a:p>
        </p:txBody>
      </p:sp>
      <p:pic>
        <p:nvPicPr>
          <p:cNvPr id="8" name="Picture 7">
            <a:extLst>
              <a:ext uri="{FF2B5EF4-FFF2-40B4-BE49-F238E27FC236}">
                <a16:creationId xmlns:a16="http://schemas.microsoft.com/office/drawing/2014/main" id="{CDBBDB6C-9D3A-B051-08FA-610EE8ED647D}"/>
              </a:ext>
            </a:extLst>
          </p:cNvPr>
          <p:cNvPicPr>
            <a:picLocks noChangeAspect="1"/>
          </p:cNvPicPr>
          <p:nvPr/>
        </p:nvPicPr>
        <p:blipFill>
          <a:blip r:embed="rId2"/>
          <a:srcRect r="24650"/>
          <a:stretch/>
        </p:blipFill>
        <p:spPr>
          <a:xfrm>
            <a:off x="5529431" y="647808"/>
            <a:ext cx="9004150" cy="5926900"/>
          </a:xfrm>
          <a:prstGeom prst="rect">
            <a:avLst/>
          </a:prstGeom>
        </p:spPr>
      </p:pic>
      <p:sp>
        <p:nvSpPr>
          <p:cNvPr id="9" name="TextBox 8">
            <a:extLst>
              <a:ext uri="{FF2B5EF4-FFF2-40B4-BE49-F238E27FC236}">
                <a16:creationId xmlns:a16="http://schemas.microsoft.com/office/drawing/2014/main" id="{E5F81DF1-60B9-1B40-8444-693EFDE984CB}"/>
              </a:ext>
            </a:extLst>
          </p:cNvPr>
          <p:cNvSpPr txBox="1"/>
          <p:nvPr/>
        </p:nvSpPr>
        <p:spPr>
          <a:xfrm>
            <a:off x="7145235" y="6361341"/>
            <a:ext cx="5772542" cy="369332"/>
          </a:xfrm>
          <a:prstGeom prst="rect">
            <a:avLst/>
          </a:prstGeom>
          <a:noFill/>
        </p:spPr>
        <p:txBody>
          <a:bodyPr wrap="none" rtlCol="0">
            <a:spAutoFit/>
          </a:bodyPr>
          <a:lstStyle/>
          <a:p>
            <a:r>
              <a:rPr lang="en-US" dirty="0"/>
              <a:t>Fig: SIMULINK Model for Dual Active Bridge (DAB) Converter</a:t>
            </a:r>
          </a:p>
        </p:txBody>
      </p:sp>
    </p:spTree>
    <p:extLst>
      <p:ext uri="{BB962C8B-B14F-4D97-AF65-F5344CB8AC3E}">
        <p14:creationId xmlns:p14="http://schemas.microsoft.com/office/powerpoint/2010/main" val="10569010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4" name="Image 1"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1"/>
          <p:cNvSpPr/>
          <p:nvPr/>
        </p:nvSpPr>
        <p:spPr>
          <a:xfrm>
            <a:off x="837724" y="543695"/>
            <a:ext cx="7468553" cy="3251121"/>
          </a:xfrm>
          <a:prstGeom prst="rect">
            <a:avLst/>
          </a:prstGeom>
          <a:noFill/>
          <a:ln/>
        </p:spPr>
        <p:txBody>
          <a:bodyPr wrap="square" rtlCol="0" anchor="t"/>
          <a:lstStyle/>
          <a:p>
            <a:pPr marL="0" indent="0">
              <a:lnSpc>
                <a:spcPts val="8534"/>
              </a:lnSpc>
              <a:buNone/>
            </a:pPr>
            <a:r>
              <a:rPr lang="en-US" sz="6827" b="1" dirty="0">
                <a:solidFill>
                  <a:srgbClr val="000000"/>
                </a:solidFill>
                <a:latin typeface="Petrona" pitchFamily="34" charset="0"/>
                <a:ea typeface="Petrona" pitchFamily="34" charset="-122"/>
                <a:cs typeface="Petrona" pitchFamily="34" charset="-120"/>
              </a:rPr>
              <a:t>Onboard Charging System for Electric Vehicles</a:t>
            </a:r>
            <a:endParaRPr lang="en-US" sz="6827" dirty="0"/>
          </a:p>
        </p:txBody>
      </p:sp>
      <p:sp>
        <p:nvSpPr>
          <p:cNvPr id="6" name="Text 2"/>
          <p:cNvSpPr/>
          <p:nvPr/>
        </p:nvSpPr>
        <p:spPr>
          <a:xfrm>
            <a:off x="837724" y="4810006"/>
            <a:ext cx="7468553" cy="1531620"/>
          </a:xfrm>
          <a:prstGeom prst="rect">
            <a:avLst/>
          </a:prstGeom>
          <a:noFill/>
          <a:ln/>
        </p:spPr>
        <p:txBody>
          <a:bodyPr wrap="square" rtlCol="0" anchor="t"/>
          <a:lstStyle/>
          <a:p>
            <a:pPr marL="0" indent="0">
              <a:lnSpc>
                <a:spcPts val="3015"/>
              </a:lnSpc>
              <a:buNone/>
            </a:pPr>
            <a:r>
              <a:rPr lang="en-US" sz="1885" dirty="0">
                <a:solidFill>
                  <a:srgbClr val="272525"/>
                </a:solidFill>
                <a:latin typeface="Inter" pitchFamily="34" charset="0"/>
                <a:ea typeface="Inter" pitchFamily="34" charset="-122"/>
                <a:cs typeface="Inter" pitchFamily="34" charset="-120"/>
              </a:rPr>
              <a:t>Electric Vehicles (EVs) are gaining popularity due to environmental concerns. Onboard charging systems are crucial for EV adoption and convenience. Our project focuses on developing an efficient onboard charging system.</a:t>
            </a:r>
            <a:endParaRPr lang="en-US" sz="1885" dirty="0"/>
          </a:p>
        </p:txBody>
      </p:sp>
      <p:sp>
        <p:nvSpPr>
          <p:cNvPr id="7" name="Shape 3"/>
          <p:cNvSpPr/>
          <p:nvPr/>
        </p:nvSpPr>
        <p:spPr>
          <a:xfrm>
            <a:off x="837724" y="6628805"/>
            <a:ext cx="382905" cy="382905"/>
          </a:xfrm>
          <a:prstGeom prst="roundRect">
            <a:avLst>
              <a:gd name="adj" fmla="val 23878209"/>
            </a:avLst>
          </a:prstGeom>
          <a:noFill/>
          <a:ln w="7620">
            <a:solidFill>
              <a:srgbClr val="FFFFFF"/>
            </a:solidFill>
            <a:prstDash val="solid"/>
          </a:ln>
        </p:spPr>
      </p:sp>
      <p:sp>
        <p:nvSpPr>
          <p:cNvPr id="9" name="Text 4"/>
          <p:cNvSpPr/>
          <p:nvPr/>
        </p:nvSpPr>
        <p:spPr>
          <a:xfrm>
            <a:off x="1340287" y="6610826"/>
            <a:ext cx="3230999" cy="418862"/>
          </a:xfrm>
          <a:prstGeom prst="rect">
            <a:avLst/>
          </a:prstGeom>
          <a:noFill/>
          <a:ln/>
        </p:spPr>
        <p:txBody>
          <a:bodyPr wrap="none" rtlCol="0" anchor="t"/>
          <a:lstStyle/>
          <a:p>
            <a:pPr marL="0" indent="0" algn="l">
              <a:lnSpc>
                <a:spcPts val="3298"/>
              </a:lnSpc>
              <a:buNone/>
            </a:pPr>
            <a:endParaRPr lang="en-US" sz="2356" dirty="0"/>
          </a:p>
        </p:txBody>
      </p:sp>
      <p:sp>
        <p:nvSpPr>
          <p:cNvPr id="2" name="Rectangle 1">
            <a:extLst>
              <a:ext uri="{FF2B5EF4-FFF2-40B4-BE49-F238E27FC236}">
                <a16:creationId xmlns:a16="http://schemas.microsoft.com/office/drawing/2014/main" id="{70A44F8B-0640-F48E-00C3-9164AE4FFB1F}"/>
              </a:ext>
            </a:extLst>
          </p:cNvPr>
          <p:cNvSpPr/>
          <p:nvPr/>
        </p:nvSpPr>
        <p:spPr>
          <a:xfrm>
            <a:off x="0" y="7477246"/>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solidFill>
                  <a:schemeClr val="bg1"/>
                </a:solidFill>
              </a:rPr>
              <a:t>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1632" y="425303"/>
            <a:ext cx="14130670" cy="5093702"/>
          </a:xfrm>
          <a:prstGeom prst="rect">
            <a:avLst/>
          </a:prstGeom>
          <a:noFill/>
        </p:spPr>
        <p:txBody>
          <a:bodyPr wrap="square" rtlCol="0">
            <a:spAutoFit/>
          </a:bodyPr>
          <a:lstStyle/>
          <a:p>
            <a:r>
              <a:rPr lang="en-US" sz="4500" b="1" dirty="0"/>
              <a:t>Results and analysis:</a:t>
            </a:r>
          </a:p>
          <a:p>
            <a:r>
              <a:rPr lang="en-US" dirty="0"/>
              <a:t>For output=200V and </a:t>
            </a:r>
            <a:r>
              <a:rPr lang="en-US" dirty="0" err="1"/>
              <a:t>Power,P</a:t>
            </a:r>
            <a:r>
              <a:rPr lang="en-US" dirty="0"/>
              <a:t>=2.5kW</a:t>
            </a:r>
          </a:p>
          <a:p>
            <a:r>
              <a:rPr lang="en-US" dirty="0"/>
              <a:t>For dc/dc conversion circuit:</a:t>
            </a:r>
          </a:p>
          <a:p>
            <a:r>
              <a:rPr lang="en-US" dirty="0" err="1"/>
              <a:t>Iout</a:t>
            </a:r>
            <a:r>
              <a:rPr lang="en-US" dirty="0"/>
              <a:t>=12.31A</a:t>
            </a:r>
          </a:p>
          <a:p>
            <a:r>
              <a:rPr lang="en-US" dirty="0" err="1"/>
              <a:t>Vout</a:t>
            </a:r>
            <a:r>
              <a:rPr lang="en-US" dirty="0"/>
              <a:t>=199.2V</a:t>
            </a:r>
          </a:p>
          <a:p>
            <a:r>
              <a:rPr lang="en-US" dirty="0"/>
              <a:t>Pout=</a:t>
            </a:r>
            <a:r>
              <a:rPr lang="en-US" dirty="0" err="1"/>
              <a:t>Iout</a:t>
            </a:r>
            <a:r>
              <a:rPr lang="en-US" dirty="0"/>
              <a:t>*</a:t>
            </a:r>
            <a:r>
              <a:rPr lang="en-US" dirty="0" err="1"/>
              <a:t>Vout</a:t>
            </a:r>
            <a:endParaRPr lang="en-US" dirty="0"/>
          </a:p>
          <a:p>
            <a:r>
              <a:rPr lang="en-US" dirty="0"/>
              <a:t>        =12.31*199.2</a:t>
            </a:r>
          </a:p>
          <a:p>
            <a:r>
              <a:rPr lang="en-US" dirty="0"/>
              <a:t>        =2452W</a:t>
            </a:r>
          </a:p>
          <a:p>
            <a:r>
              <a:rPr lang="en-US" dirty="0"/>
              <a:t>Efficiency_1=(2452)/2500</a:t>
            </a:r>
          </a:p>
          <a:p>
            <a:r>
              <a:rPr lang="en-US" dirty="0"/>
              <a:t>                =98.08%</a:t>
            </a:r>
          </a:p>
          <a:p>
            <a:endParaRPr lang="en-US" dirty="0"/>
          </a:p>
          <a:p>
            <a:r>
              <a:rPr lang="en-US" sz="2800" b="1" dirty="0"/>
              <a:t>Graph for </a:t>
            </a:r>
            <a:r>
              <a:rPr lang="en-US" sz="2800" b="1" dirty="0" err="1"/>
              <a:t>Vout</a:t>
            </a:r>
            <a:r>
              <a:rPr lang="en-US" sz="2800" b="1" dirty="0"/>
              <a:t>:</a:t>
            </a:r>
          </a:p>
          <a:p>
            <a:endParaRPr lang="en-US" dirty="0"/>
          </a:p>
          <a:p>
            <a:endParaRPr lang="en-US" dirty="0"/>
          </a:p>
          <a:p>
            <a:endParaRPr lang="en-US" dirty="0"/>
          </a:p>
          <a:p>
            <a:endParaRPr lang="en-US" dirty="0"/>
          </a:p>
        </p:txBody>
      </p:sp>
      <p:pic>
        <p:nvPicPr>
          <p:cNvPr id="3" name="Picture 2"/>
          <p:cNvPicPr>
            <a:picLocks noChangeAspect="1"/>
          </p:cNvPicPr>
          <p:nvPr/>
        </p:nvPicPr>
        <p:blipFill>
          <a:blip r:embed="rId2"/>
          <a:stretch>
            <a:fillRect/>
          </a:stretch>
        </p:blipFill>
        <p:spPr>
          <a:xfrm>
            <a:off x="143525" y="4344645"/>
            <a:ext cx="14486875" cy="3635055"/>
          </a:xfrm>
          <a:prstGeom prst="rect">
            <a:avLst/>
          </a:prstGeom>
        </p:spPr>
      </p:pic>
      <p:sp>
        <p:nvSpPr>
          <p:cNvPr id="4" name="Rectangle 3">
            <a:extLst>
              <a:ext uri="{FF2B5EF4-FFF2-40B4-BE49-F238E27FC236}">
                <a16:creationId xmlns:a16="http://schemas.microsoft.com/office/drawing/2014/main" id="{1A461E08-8E94-A6D3-9829-BD7916784090}"/>
              </a:ext>
            </a:extLst>
          </p:cNvPr>
          <p:cNvSpPr/>
          <p:nvPr/>
        </p:nvSpPr>
        <p:spPr>
          <a:xfrm>
            <a:off x="0" y="7477246"/>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19</a:t>
            </a:r>
          </a:p>
        </p:txBody>
      </p:sp>
    </p:spTree>
    <p:extLst>
      <p:ext uri="{BB962C8B-B14F-4D97-AF65-F5344CB8AC3E}">
        <p14:creationId xmlns:p14="http://schemas.microsoft.com/office/powerpoint/2010/main" val="40630671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18976" y="563526"/>
            <a:ext cx="13960549" cy="4708981"/>
          </a:xfrm>
          <a:prstGeom prst="rect">
            <a:avLst/>
          </a:prstGeom>
          <a:noFill/>
        </p:spPr>
        <p:txBody>
          <a:bodyPr wrap="square" rtlCol="0">
            <a:spAutoFit/>
          </a:bodyPr>
          <a:lstStyle/>
          <a:p>
            <a:r>
              <a:rPr lang="en-US" sz="3200" b="1" dirty="0"/>
              <a:t>For rectification circuit:</a:t>
            </a:r>
          </a:p>
          <a:p>
            <a:r>
              <a:rPr lang="en-US" sz="2800" b="1" dirty="0"/>
              <a:t>For output=400V and </a:t>
            </a:r>
            <a:r>
              <a:rPr lang="en-US" sz="2800" b="1" dirty="0" err="1"/>
              <a:t>Power,P</a:t>
            </a:r>
            <a:r>
              <a:rPr lang="en-US" sz="2800" b="1" dirty="0"/>
              <a:t>=2.5kW</a:t>
            </a:r>
          </a:p>
          <a:p>
            <a:r>
              <a:rPr lang="en-US" sz="2800" b="1" dirty="0" err="1"/>
              <a:t>Iout</a:t>
            </a:r>
            <a:r>
              <a:rPr lang="en-US" sz="2800" b="1" dirty="0"/>
              <a:t>=6.249A</a:t>
            </a:r>
          </a:p>
          <a:p>
            <a:r>
              <a:rPr lang="en-US" sz="2800" b="1" dirty="0" err="1"/>
              <a:t>Vout</a:t>
            </a:r>
            <a:r>
              <a:rPr lang="en-US" sz="2800" b="1" dirty="0"/>
              <a:t>=399.9V</a:t>
            </a:r>
          </a:p>
          <a:p>
            <a:r>
              <a:rPr lang="en-US" sz="2800" b="1" dirty="0"/>
              <a:t>Pout=</a:t>
            </a:r>
            <a:r>
              <a:rPr lang="en-US" sz="2800" b="1" dirty="0" err="1"/>
              <a:t>Iout</a:t>
            </a:r>
            <a:r>
              <a:rPr lang="en-US" sz="2800" b="1" dirty="0"/>
              <a:t>*</a:t>
            </a:r>
            <a:r>
              <a:rPr lang="en-US" sz="2800" b="1" dirty="0" err="1"/>
              <a:t>Vout</a:t>
            </a:r>
            <a:endParaRPr lang="en-US" sz="2800" b="1" dirty="0"/>
          </a:p>
          <a:p>
            <a:r>
              <a:rPr lang="en-US" sz="2800" b="1" dirty="0"/>
              <a:t>        =2499</a:t>
            </a:r>
          </a:p>
          <a:p>
            <a:r>
              <a:rPr lang="en-US" sz="2800" b="1" dirty="0"/>
              <a:t>Efficiency_2=(2499)/2500</a:t>
            </a:r>
          </a:p>
          <a:p>
            <a:r>
              <a:rPr lang="en-US" sz="2800" b="1" dirty="0"/>
              <a:t>                =99.96%</a:t>
            </a:r>
          </a:p>
          <a:p>
            <a:endParaRPr lang="en-US" dirty="0"/>
          </a:p>
          <a:p>
            <a:endParaRPr lang="en-US" dirty="0"/>
          </a:p>
          <a:p>
            <a:endParaRPr lang="en-US" dirty="0"/>
          </a:p>
          <a:p>
            <a:endParaRPr lang="en-US" dirty="0"/>
          </a:p>
        </p:txBody>
      </p:sp>
      <p:pic>
        <p:nvPicPr>
          <p:cNvPr id="6" name="Picture 5"/>
          <p:cNvPicPr>
            <a:picLocks noChangeAspect="1"/>
          </p:cNvPicPr>
          <p:nvPr/>
        </p:nvPicPr>
        <p:blipFill>
          <a:blip r:embed="rId2"/>
          <a:stretch>
            <a:fillRect/>
          </a:stretch>
        </p:blipFill>
        <p:spPr>
          <a:xfrm>
            <a:off x="6922511" y="760979"/>
            <a:ext cx="6070475" cy="3667744"/>
          </a:xfrm>
          <a:prstGeom prst="rect">
            <a:avLst/>
          </a:prstGeom>
        </p:spPr>
      </p:pic>
      <p:sp>
        <p:nvSpPr>
          <p:cNvPr id="4" name="TextBox 3">
            <a:extLst>
              <a:ext uri="{FF2B5EF4-FFF2-40B4-BE49-F238E27FC236}">
                <a16:creationId xmlns:a16="http://schemas.microsoft.com/office/drawing/2014/main" id="{99E2CB6F-2165-8764-BC28-4351D6DF121B}"/>
              </a:ext>
            </a:extLst>
          </p:cNvPr>
          <p:cNvSpPr txBox="1"/>
          <p:nvPr/>
        </p:nvSpPr>
        <p:spPr>
          <a:xfrm>
            <a:off x="595420" y="4778839"/>
            <a:ext cx="8506050" cy="2677656"/>
          </a:xfrm>
          <a:prstGeom prst="rect">
            <a:avLst/>
          </a:prstGeom>
          <a:noFill/>
        </p:spPr>
        <p:txBody>
          <a:bodyPr wrap="square">
            <a:spAutoFit/>
          </a:bodyPr>
          <a:lstStyle/>
          <a:p>
            <a:r>
              <a:rPr lang="en-US" sz="2800" dirty="0"/>
              <a:t>Limitation: Although both stages of the onboard charging circuit have high efficiency when isolated, the overall efficiency of the system is likely to decrease when both circuits are connected. This contributes to the ongoing discussion in the EV field regarding research of single-stage OBC to improve efficiency and compactness.</a:t>
            </a:r>
          </a:p>
        </p:txBody>
      </p:sp>
      <p:sp>
        <p:nvSpPr>
          <p:cNvPr id="5" name="Rectangle 4">
            <a:extLst>
              <a:ext uri="{FF2B5EF4-FFF2-40B4-BE49-F238E27FC236}">
                <a16:creationId xmlns:a16="http://schemas.microsoft.com/office/drawing/2014/main" id="{9DC801CC-636D-EEEA-0CE9-74D4E8089C48}"/>
              </a:ext>
            </a:extLst>
          </p:cNvPr>
          <p:cNvSpPr/>
          <p:nvPr/>
        </p:nvSpPr>
        <p:spPr>
          <a:xfrm>
            <a:off x="0" y="7477246"/>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20</a:t>
            </a:r>
          </a:p>
        </p:txBody>
      </p:sp>
    </p:spTree>
    <p:extLst>
      <p:ext uri="{BB962C8B-B14F-4D97-AF65-F5344CB8AC3E}">
        <p14:creationId xmlns:p14="http://schemas.microsoft.com/office/powerpoint/2010/main" val="41907130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4" name="Image 1"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1"/>
          <p:cNvSpPr/>
          <p:nvPr/>
        </p:nvSpPr>
        <p:spPr>
          <a:xfrm>
            <a:off x="627102" y="1507569"/>
            <a:ext cx="6365081" cy="587931"/>
          </a:xfrm>
          <a:prstGeom prst="rect">
            <a:avLst/>
          </a:prstGeom>
          <a:noFill/>
          <a:ln/>
        </p:spPr>
        <p:txBody>
          <a:bodyPr wrap="none" rtlCol="0" anchor="t"/>
          <a:lstStyle/>
          <a:p>
            <a:pPr marL="0" indent="0">
              <a:lnSpc>
                <a:spcPts val="4630"/>
              </a:lnSpc>
              <a:buNone/>
            </a:pPr>
            <a:r>
              <a:rPr lang="en-US" sz="3704" b="1" dirty="0">
                <a:solidFill>
                  <a:srgbClr val="000000"/>
                </a:solidFill>
                <a:latin typeface="Petrona" pitchFamily="34" charset="0"/>
                <a:ea typeface="Petrona" pitchFamily="34" charset="-122"/>
                <a:cs typeface="Petrona" pitchFamily="34" charset="-120"/>
              </a:rPr>
              <a:t>Future Implementation Plans</a:t>
            </a:r>
            <a:endParaRPr lang="en-US" sz="3704" dirty="0"/>
          </a:p>
        </p:txBody>
      </p:sp>
      <p:sp>
        <p:nvSpPr>
          <p:cNvPr id="6" name="Shape 2"/>
          <p:cNvSpPr/>
          <p:nvPr/>
        </p:nvSpPr>
        <p:spPr>
          <a:xfrm>
            <a:off x="884395" y="2626281"/>
            <a:ext cx="45719" cy="3306842"/>
          </a:xfrm>
          <a:prstGeom prst="roundRect">
            <a:avLst>
              <a:gd name="adj" fmla="val 329226"/>
            </a:avLst>
          </a:prstGeom>
          <a:solidFill>
            <a:srgbClr val="B2D4E5"/>
          </a:solidFill>
          <a:ln/>
        </p:spPr>
      </p:sp>
      <p:sp>
        <p:nvSpPr>
          <p:cNvPr id="7" name="Shape 3"/>
          <p:cNvSpPr/>
          <p:nvPr/>
        </p:nvSpPr>
        <p:spPr>
          <a:xfrm>
            <a:off x="1074539" y="2755940"/>
            <a:ext cx="627102" cy="22860"/>
          </a:xfrm>
          <a:prstGeom prst="roundRect">
            <a:avLst>
              <a:gd name="adj" fmla="val 329226"/>
            </a:avLst>
          </a:prstGeom>
          <a:solidFill>
            <a:srgbClr val="B2D4E5"/>
          </a:solidFill>
          <a:ln/>
        </p:spPr>
      </p:sp>
      <p:sp>
        <p:nvSpPr>
          <p:cNvPr id="8" name="Shape 4"/>
          <p:cNvSpPr/>
          <p:nvPr/>
        </p:nvSpPr>
        <p:spPr>
          <a:xfrm>
            <a:off x="694253" y="2565797"/>
            <a:ext cx="403146" cy="403146"/>
          </a:xfrm>
          <a:prstGeom prst="roundRect">
            <a:avLst>
              <a:gd name="adj" fmla="val 18668"/>
            </a:avLst>
          </a:prstGeom>
          <a:solidFill>
            <a:srgbClr val="CCEEFF"/>
          </a:solidFill>
          <a:ln w="7620">
            <a:solidFill>
              <a:srgbClr val="B2D4E5"/>
            </a:solidFill>
            <a:prstDash val="solid"/>
          </a:ln>
        </p:spPr>
      </p:sp>
      <p:sp>
        <p:nvSpPr>
          <p:cNvPr id="9" name="Text 5"/>
          <p:cNvSpPr/>
          <p:nvPr/>
        </p:nvSpPr>
        <p:spPr>
          <a:xfrm>
            <a:off x="835462" y="2626281"/>
            <a:ext cx="120729" cy="282178"/>
          </a:xfrm>
          <a:prstGeom prst="rect">
            <a:avLst/>
          </a:prstGeom>
          <a:noFill/>
          <a:ln/>
        </p:spPr>
        <p:txBody>
          <a:bodyPr wrap="none" rtlCol="0" anchor="t"/>
          <a:lstStyle/>
          <a:p>
            <a:pPr marL="0" indent="0" algn="ctr">
              <a:lnSpc>
                <a:spcPts val="2222"/>
              </a:lnSpc>
              <a:buNone/>
            </a:pPr>
            <a:r>
              <a:rPr lang="en-US" sz="2222" b="1" dirty="0">
                <a:solidFill>
                  <a:srgbClr val="272525"/>
                </a:solidFill>
                <a:latin typeface="Petrona" pitchFamily="34" charset="0"/>
                <a:ea typeface="Petrona" pitchFamily="34" charset="-122"/>
                <a:cs typeface="Petrona" pitchFamily="34" charset="-120"/>
              </a:rPr>
              <a:t>1</a:t>
            </a:r>
            <a:endParaRPr lang="en-US" sz="2222" dirty="0"/>
          </a:p>
        </p:txBody>
      </p:sp>
      <p:sp>
        <p:nvSpPr>
          <p:cNvPr id="10" name="Text 6"/>
          <p:cNvSpPr/>
          <p:nvPr/>
        </p:nvSpPr>
        <p:spPr>
          <a:xfrm>
            <a:off x="1881307" y="2543413"/>
            <a:ext cx="4518898" cy="293846"/>
          </a:xfrm>
          <a:prstGeom prst="rect">
            <a:avLst/>
          </a:prstGeom>
          <a:noFill/>
          <a:ln/>
        </p:spPr>
        <p:txBody>
          <a:bodyPr wrap="none" rtlCol="0" anchor="t"/>
          <a:lstStyle/>
          <a:p>
            <a:pPr marL="0" indent="0" algn="l">
              <a:lnSpc>
                <a:spcPts val="2315"/>
              </a:lnSpc>
              <a:buNone/>
            </a:pPr>
            <a:r>
              <a:rPr lang="en-US" sz="2400" b="1" dirty="0">
                <a:solidFill>
                  <a:srgbClr val="272525"/>
                </a:solidFill>
                <a:latin typeface="Petrona" pitchFamily="34" charset="0"/>
                <a:ea typeface="Petrona" pitchFamily="34" charset="-122"/>
                <a:cs typeface="Petrona" pitchFamily="34" charset="-120"/>
              </a:rPr>
              <a:t>Optimize Totem Pole PFC to reduce output ripple</a:t>
            </a:r>
          </a:p>
        </p:txBody>
      </p:sp>
      <p:sp>
        <p:nvSpPr>
          <p:cNvPr id="11" name="Text 7"/>
          <p:cNvSpPr/>
          <p:nvPr/>
        </p:nvSpPr>
        <p:spPr>
          <a:xfrm>
            <a:off x="1881307" y="2944773"/>
            <a:ext cx="6635591" cy="573405"/>
          </a:xfrm>
          <a:prstGeom prst="rect">
            <a:avLst/>
          </a:prstGeom>
          <a:noFill/>
          <a:ln/>
        </p:spPr>
        <p:txBody>
          <a:bodyPr wrap="square" rtlCol="0" anchor="t"/>
          <a:lstStyle/>
          <a:p>
            <a:pPr marL="0" indent="0" algn="l">
              <a:lnSpc>
                <a:spcPts val="2258"/>
              </a:lnSpc>
              <a:buNone/>
            </a:pPr>
            <a:endParaRPr lang="en-US" sz="1411" dirty="0"/>
          </a:p>
        </p:txBody>
      </p:sp>
      <p:sp>
        <p:nvSpPr>
          <p:cNvPr id="12" name="Shape 8"/>
          <p:cNvSpPr/>
          <p:nvPr/>
        </p:nvSpPr>
        <p:spPr>
          <a:xfrm>
            <a:off x="1074539" y="4268272"/>
            <a:ext cx="627102" cy="22860"/>
          </a:xfrm>
          <a:prstGeom prst="roundRect">
            <a:avLst>
              <a:gd name="adj" fmla="val 329226"/>
            </a:avLst>
          </a:prstGeom>
          <a:solidFill>
            <a:srgbClr val="B2D4E5"/>
          </a:solidFill>
          <a:ln/>
        </p:spPr>
      </p:sp>
      <p:sp>
        <p:nvSpPr>
          <p:cNvPr id="13" name="Shape 9"/>
          <p:cNvSpPr/>
          <p:nvPr/>
        </p:nvSpPr>
        <p:spPr>
          <a:xfrm>
            <a:off x="694253" y="4078129"/>
            <a:ext cx="403146" cy="403146"/>
          </a:xfrm>
          <a:prstGeom prst="roundRect">
            <a:avLst>
              <a:gd name="adj" fmla="val 18668"/>
            </a:avLst>
          </a:prstGeom>
          <a:solidFill>
            <a:srgbClr val="CCEEFF"/>
          </a:solidFill>
          <a:ln w="7620">
            <a:solidFill>
              <a:srgbClr val="B2D4E5"/>
            </a:solidFill>
            <a:prstDash val="solid"/>
          </a:ln>
        </p:spPr>
      </p:sp>
      <p:sp>
        <p:nvSpPr>
          <p:cNvPr id="14" name="Text 10"/>
          <p:cNvSpPr/>
          <p:nvPr/>
        </p:nvSpPr>
        <p:spPr>
          <a:xfrm>
            <a:off x="815816" y="4138613"/>
            <a:ext cx="160020" cy="282178"/>
          </a:xfrm>
          <a:prstGeom prst="rect">
            <a:avLst/>
          </a:prstGeom>
          <a:noFill/>
          <a:ln/>
        </p:spPr>
        <p:txBody>
          <a:bodyPr wrap="none" rtlCol="0" anchor="t"/>
          <a:lstStyle/>
          <a:p>
            <a:pPr marL="0" indent="0" algn="ctr">
              <a:lnSpc>
                <a:spcPts val="2222"/>
              </a:lnSpc>
              <a:buNone/>
            </a:pPr>
            <a:r>
              <a:rPr lang="en-US" sz="2222" b="1" dirty="0">
                <a:solidFill>
                  <a:srgbClr val="272525"/>
                </a:solidFill>
                <a:latin typeface="Petrona" pitchFamily="34" charset="0"/>
                <a:ea typeface="Petrona" pitchFamily="34" charset="-122"/>
                <a:cs typeface="Petrona" pitchFamily="34" charset="-120"/>
              </a:rPr>
              <a:t>2</a:t>
            </a:r>
            <a:endParaRPr lang="en-US" sz="2222" dirty="0"/>
          </a:p>
        </p:txBody>
      </p:sp>
      <p:sp>
        <p:nvSpPr>
          <p:cNvPr id="15" name="Text 11"/>
          <p:cNvSpPr/>
          <p:nvPr/>
        </p:nvSpPr>
        <p:spPr>
          <a:xfrm>
            <a:off x="1881306" y="4055745"/>
            <a:ext cx="5003587" cy="311706"/>
          </a:xfrm>
          <a:prstGeom prst="rect">
            <a:avLst/>
          </a:prstGeom>
          <a:noFill/>
          <a:ln/>
        </p:spPr>
        <p:txBody>
          <a:bodyPr wrap="none" rtlCol="0" anchor="t"/>
          <a:lstStyle/>
          <a:p>
            <a:pPr marL="0" indent="0" algn="l">
              <a:lnSpc>
                <a:spcPts val="2315"/>
              </a:lnSpc>
              <a:buNone/>
            </a:pPr>
            <a:r>
              <a:rPr lang="en-US" sz="2400" b="1" dirty="0">
                <a:solidFill>
                  <a:srgbClr val="272525"/>
                </a:solidFill>
                <a:latin typeface="Petrona" pitchFamily="34" charset="0"/>
                <a:ea typeface="Petrona" pitchFamily="34" charset="-122"/>
                <a:cs typeface="Petrona" pitchFamily="34" charset="-120"/>
              </a:rPr>
              <a:t>Fine-tune DAB converter performance</a:t>
            </a:r>
          </a:p>
        </p:txBody>
      </p:sp>
      <p:sp>
        <p:nvSpPr>
          <p:cNvPr id="16" name="Text 12"/>
          <p:cNvSpPr/>
          <p:nvPr/>
        </p:nvSpPr>
        <p:spPr>
          <a:xfrm>
            <a:off x="1881307" y="4457105"/>
            <a:ext cx="6635591" cy="573405"/>
          </a:xfrm>
          <a:prstGeom prst="rect">
            <a:avLst/>
          </a:prstGeom>
          <a:noFill/>
          <a:ln/>
        </p:spPr>
        <p:txBody>
          <a:bodyPr wrap="square" rtlCol="0" anchor="t"/>
          <a:lstStyle/>
          <a:p>
            <a:pPr marL="0" indent="0" algn="l">
              <a:lnSpc>
                <a:spcPts val="2258"/>
              </a:lnSpc>
              <a:buNone/>
            </a:pPr>
            <a:endParaRPr lang="en-US" sz="1411" dirty="0"/>
          </a:p>
        </p:txBody>
      </p:sp>
      <p:sp>
        <p:nvSpPr>
          <p:cNvPr id="17" name="Shape 13"/>
          <p:cNvSpPr/>
          <p:nvPr/>
        </p:nvSpPr>
        <p:spPr>
          <a:xfrm>
            <a:off x="1074539" y="5780603"/>
            <a:ext cx="627102" cy="22860"/>
          </a:xfrm>
          <a:prstGeom prst="roundRect">
            <a:avLst>
              <a:gd name="adj" fmla="val 329226"/>
            </a:avLst>
          </a:prstGeom>
          <a:solidFill>
            <a:srgbClr val="B2D4E5"/>
          </a:solidFill>
          <a:ln/>
        </p:spPr>
      </p:sp>
      <p:sp>
        <p:nvSpPr>
          <p:cNvPr id="18" name="Shape 14"/>
          <p:cNvSpPr/>
          <p:nvPr/>
        </p:nvSpPr>
        <p:spPr>
          <a:xfrm>
            <a:off x="694253" y="5590461"/>
            <a:ext cx="403146" cy="403146"/>
          </a:xfrm>
          <a:prstGeom prst="roundRect">
            <a:avLst>
              <a:gd name="adj" fmla="val 18668"/>
            </a:avLst>
          </a:prstGeom>
          <a:solidFill>
            <a:srgbClr val="CCEEFF"/>
          </a:solidFill>
          <a:ln w="7620">
            <a:solidFill>
              <a:srgbClr val="B2D4E5"/>
            </a:solidFill>
            <a:prstDash val="solid"/>
          </a:ln>
        </p:spPr>
      </p:sp>
      <p:sp>
        <p:nvSpPr>
          <p:cNvPr id="19" name="Text 15"/>
          <p:cNvSpPr/>
          <p:nvPr/>
        </p:nvSpPr>
        <p:spPr>
          <a:xfrm>
            <a:off x="815935" y="5650944"/>
            <a:ext cx="159663" cy="282178"/>
          </a:xfrm>
          <a:prstGeom prst="rect">
            <a:avLst/>
          </a:prstGeom>
          <a:noFill/>
          <a:ln/>
        </p:spPr>
        <p:txBody>
          <a:bodyPr wrap="none" rtlCol="0" anchor="t"/>
          <a:lstStyle/>
          <a:p>
            <a:pPr marL="0" indent="0" algn="ctr">
              <a:lnSpc>
                <a:spcPts val="2222"/>
              </a:lnSpc>
              <a:buNone/>
            </a:pPr>
            <a:r>
              <a:rPr lang="en-US" sz="2222" b="1" dirty="0">
                <a:solidFill>
                  <a:srgbClr val="272525"/>
                </a:solidFill>
                <a:latin typeface="Petrona" pitchFamily="34" charset="0"/>
                <a:ea typeface="Petrona" pitchFamily="34" charset="-122"/>
                <a:cs typeface="Petrona" pitchFamily="34" charset="-120"/>
              </a:rPr>
              <a:t>3</a:t>
            </a:r>
            <a:endParaRPr lang="en-US" sz="2222" dirty="0"/>
          </a:p>
        </p:txBody>
      </p:sp>
      <p:sp>
        <p:nvSpPr>
          <p:cNvPr id="20" name="Text 16"/>
          <p:cNvSpPr/>
          <p:nvPr/>
        </p:nvSpPr>
        <p:spPr>
          <a:xfrm>
            <a:off x="1881306" y="5568077"/>
            <a:ext cx="6635591" cy="425530"/>
          </a:xfrm>
          <a:prstGeom prst="rect">
            <a:avLst/>
          </a:prstGeom>
          <a:noFill/>
          <a:ln/>
        </p:spPr>
        <p:txBody>
          <a:bodyPr wrap="none" rtlCol="0" anchor="t"/>
          <a:lstStyle/>
          <a:p>
            <a:pPr marL="0" indent="0" algn="l">
              <a:lnSpc>
                <a:spcPts val="2315"/>
              </a:lnSpc>
              <a:buNone/>
            </a:pPr>
            <a:r>
              <a:rPr lang="en-US" sz="2400" b="1" dirty="0">
                <a:solidFill>
                  <a:srgbClr val="272525"/>
                </a:solidFill>
                <a:latin typeface="Petrona" pitchFamily="34" charset="0"/>
                <a:ea typeface="Petrona" pitchFamily="34" charset="-122"/>
                <a:cs typeface="Petrona" pitchFamily="34" charset="-120"/>
              </a:rPr>
              <a:t>Implement and test Microcontroller-based control system</a:t>
            </a:r>
          </a:p>
        </p:txBody>
      </p:sp>
      <p:sp>
        <p:nvSpPr>
          <p:cNvPr id="21" name="Text 17"/>
          <p:cNvSpPr/>
          <p:nvPr/>
        </p:nvSpPr>
        <p:spPr>
          <a:xfrm>
            <a:off x="1881307" y="5969437"/>
            <a:ext cx="6635591" cy="573405"/>
          </a:xfrm>
          <a:prstGeom prst="rect">
            <a:avLst/>
          </a:prstGeom>
          <a:noFill/>
          <a:ln/>
        </p:spPr>
        <p:txBody>
          <a:bodyPr wrap="square" rtlCol="0" anchor="t"/>
          <a:lstStyle/>
          <a:p>
            <a:pPr marL="0" indent="0" algn="l">
              <a:lnSpc>
                <a:spcPts val="2258"/>
              </a:lnSpc>
              <a:buNone/>
            </a:pPr>
            <a:endParaRPr lang="en-US" sz="1411" dirty="0"/>
          </a:p>
        </p:txBody>
      </p:sp>
      <p:sp>
        <p:nvSpPr>
          <p:cNvPr id="2" name="Rectangle 1">
            <a:extLst>
              <a:ext uri="{FF2B5EF4-FFF2-40B4-BE49-F238E27FC236}">
                <a16:creationId xmlns:a16="http://schemas.microsoft.com/office/drawing/2014/main" id="{2DFE74D1-9474-CEFF-E144-72A7221C9464}"/>
              </a:ext>
            </a:extLst>
          </p:cNvPr>
          <p:cNvSpPr/>
          <p:nvPr/>
        </p:nvSpPr>
        <p:spPr>
          <a:xfrm>
            <a:off x="0" y="7477246"/>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21</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5" name="Text 1"/>
          <p:cNvSpPr/>
          <p:nvPr/>
        </p:nvSpPr>
        <p:spPr>
          <a:xfrm>
            <a:off x="722828" y="733901"/>
            <a:ext cx="5421511" cy="677704"/>
          </a:xfrm>
          <a:prstGeom prst="rect">
            <a:avLst/>
          </a:prstGeom>
          <a:noFill/>
          <a:ln/>
        </p:spPr>
        <p:txBody>
          <a:bodyPr wrap="none" rtlCol="0" anchor="t"/>
          <a:lstStyle/>
          <a:p>
            <a:pPr marL="0" indent="0">
              <a:lnSpc>
                <a:spcPts val="5336"/>
              </a:lnSpc>
              <a:buNone/>
            </a:pPr>
            <a:r>
              <a:rPr lang="en-US" sz="4269" b="1" dirty="0">
                <a:solidFill>
                  <a:srgbClr val="000000"/>
                </a:solidFill>
                <a:latin typeface="Petrona" pitchFamily="34" charset="0"/>
                <a:ea typeface="Petrona" pitchFamily="34" charset="-122"/>
                <a:cs typeface="Petrona" pitchFamily="34" charset="-120"/>
              </a:rPr>
              <a:t>Project Timeline</a:t>
            </a:r>
            <a:endParaRPr lang="en-US" sz="4269" dirty="0"/>
          </a:p>
        </p:txBody>
      </p:sp>
      <p:sp>
        <p:nvSpPr>
          <p:cNvPr id="6" name="Shape 2"/>
          <p:cNvSpPr/>
          <p:nvPr/>
        </p:nvSpPr>
        <p:spPr>
          <a:xfrm>
            <a:off x="1021199" y="1721406"/>
            <a:ext cx="22860" cy="5774293"/>
          </a:xfrm>
          <a:prstGeom prst="roundRect">
            <a:avLst>
              <a:gd name="adj" fmla="val 379464"/>
            </a:avLst>
          </a:prstGeom>
          <a:solidFill>
            <a:srgbClr val="B2D4E5"/>
          </a:solidFill>
          <a:ln/>
        </p:spPr>
      </p:sp>
      <p:sp>
        <p:nvSpPr>
          <p:cNvPr id="7" name="Shape 3"/>
          <p:cNvSpPr/>
          <p:nvPr/>
        </p:nvSpPr>
        <p:spPr>
          <a:xfrm>
            <a:off x="1242120" y="2174558"/>
            <a:ext cx="722828" cy="22860"/>
          </a:xfrm>
          <a:prstGeom prst="roundRect">
            <a:avLst>
              <a:gd name="adj" fmla="val 379464"/>
            </a:avLst>
          </a:prstGeom>
          <a:solidFill>
            <a:srgbClr val="B2D4E5"/>
          </a:solidFill>
          <a:ln/>
        </p:spPr>
      </p:sp>
      <p:sp>
        <p:nvSpPr>
          <p:cNvPr id="8" name="Shape 4"/>
          <p:cNvSpPr/>
          <p:nvPr/>
        </p:nvSpPr>
        <p:spPr>
          <a:xfrm>
            <a:off x="800279" y="1953697"/>
            <a:ext cx="464701" cy="464701"/>
          </a:xfrm>
          <a:prstGeom prst="roundRect">
            <a:avLst>
              <a:gd name="adj" fmla="val 18667"/>
            </a:avLst>
          </a:prstGeom>
          <a:solidFill>
            <a:srgbClr val="CCEEFF"/>
          </a:solidFill>
          <a:ln w="7620">
            <a:solidFill>
              <a:srgbClr val="B2D4E5"/>
            </a:solidFill>
            <a:prstDash val="solid"/>
          </a:ln>
        </p:spPr>
      </p:sp>
      <p:sp>
        <p:nvSpPr>
          <p:cNvPr id="9" name="Text 5"/>
          <p:cNvSpPr/>
          <p:nvPr/>
        </p:nvSpPr>
        <p:spPr>
          <a:xfrm>
            <a:off x="963037" y="2023348"/>
            <a:ext cx="139184" cy="325279"/>
          </a:xfrm>
          <a:prstGeom prst="rect">
            <a:avLst/>
          </a:prstGeom>
          <a:noFill/>
          <a:ln/>
        </p:spPr>
        <p:txBody>
          <a:bodyPr wrap="none" rtlCol="0" anchor="t"/>
          <a:lstStyle/>
          <a:p>
            <a:pPr marL="0" indent="0" algn="ctr">
              <a:lnSpc>
                <a:spcPts val="2561"/>
              </a:lnSpc>
              <a:buNone/>
            </a:pPr>
            <a:r>
              <a:rPr lang="en-US" sz="2561" b="1" dirty="0">
                <a:solidFill>
                  <a:srgbClr val="272525"/>
                </a:solidFill>
                <a:latin typeface="Petrona" pitchFamily="34" charset="0"/>
                <a:ea typeface="Petrona" pitchFamily="34" charset="-122"/>
                <a:cs typeface="Petrona" pitchFamily="34" charset="-120"/>
              </a:rPr>
              <a:t>1</a:t>
            </a:r>
            <a:endParaRPr lang="en-US" sz="2561" dirty="0"/>
          </a:p>
        </p:txBody>
      </p:sp>
      <p:sp>
        <p:nvSpPr>
          <p:cNvPr id="10" name="Text 6"/>
          <p:cNvSpPr/>
          <p:nvPr/>
        </p:nvSpPr>
        <p:spPr>
          <a:xfrm>
            <a:off x="2168485" y="1927860"/>
            <a:ext cx="2710696" cy="338852"/>
          </a:xfrm>
          <a:prstGeom prst="rect">
            <a:avLst/>
          </a:prstGeom>
          <a:noFill/>
          <a:ln/>
        </p:spPr>
        <p:txBody>
          <a:bodyPr wrap="none" rtlCol="0" anchor="t"/>
          <a:lstStyle/>
          <a:p>
            <a:pPr marL="0" indent="0" algn="l">
              <a:lnSpc>
                <a:spcPts val="2668"/>
              </a:lnSpc>
              <a:buNone/>
            </a:pPr>
            <a:r>
              <a:rPr lang="en-US" sz="2134" b="1" dirty="0">
                <a:solidFill>
                  <a:srgbClr val="272525"/>
                </a:solidFill>
                <a:latin typeface="Petrona" pitchFamily="34" charset="0"/>
                <a:ea typeface="Petrona" pitchFamily="34" charset="-122"/>
                <a:cs typeface="Petrona" pitchFamily="34" charset="-120"/>
              </a:rPr>
              <a:t>Completed</a:t>
            </a:r>
            <a:endParaRPr lang="en-US" sz="2134" dirty="0"/>
          </a:p>
        </p:txBody>
      </p:sp>
      <p:sp>
        <p:nvSpPr>
          <p:cNvPr id="11" name="Text 7"/>
          <p:cNvSpPr/>
          <p:nvPr/>
        </p:nvSpPr>
        <p:spPr>
          <a:xfrm>
            <a:off x="2168485" y="2390537"/>
            <a:ext cx="6252686" cy="661035"/>
          </a:xfrm>
          <a:prstGeom prst="rect">
            <a:avLst/>
          </a:prstGeom>
          <a:noFill/>
          <a:ln/>
        </p:spPr>
        <p:txBody>
          <a:bodyPr wrap="square" rtlCol="0" anchor="t"/>
          <a:lstStyle/>
          <a:p>
            <a:pPr marL="0" indent="0" algn="l">
              <a:lnSpc>
                <a:spcPts val="2602"/>
              </a:lnSpc>
              <a:buNone/>
            </a:pPr>
            <a:r>
              <a:rPr lang="en-US" sz="1600" dirty="0"/>
              <a:t>Literature review, system design, Totem Pole PFC and DAB implementation</a:t>
            </a:r>
            <a:endParaRPr lang="en-US" sz="1626" dirty="0"/>
          </a:p>
        </p:txBody>
      </p:sp>
      <p:sp>
        <p:nvSpPr>
          <p:cNvPr id="12" name="Shape 8"/>
          <p:cNvSpPr/>
          <p:nvPr/>
        </p:nvSpPr>
        <p:spPr>
          <a:xfrm>
            <a:off x="1242120" y="3917633"/>
            <a:ext cx="722828" cy="22860"/>
          </a:xfrm>
          <a:prstGeom prst="roundRect">
            <a:avLst>
              <a:gd name="adj" fmla="val 379464"/>
            </a:avLst>
          </a:prstGeom>
          <a:solidFill>
            <a:srgbClr val="B2D4E5"/>
          </a:solidFill>
          <a:ln/>
        </p:spPr>
      </p:sp>
      <p:sp>
        <p:nvSpPr>
          <p:cNvPr id="13" name="Shape 9"/>
          <p:cNvSpPr/>
          <p:nvPr/>
        </p:nvSpPr>
        <p:spPr>
          <a:xfrm>
            <a:off x="800279" y="3696772"/>
            <a:ext cx="464701" cy="464701"/>
          </a:xfrm>
          <a:prstGeom prst="roundRect">
            <a:avLst>
              <a:gd name="adj" fmla="val 18667"/>
            </a:avLst>
          </a:prstGeom>
          <a:solidFill>
            <a:srgbClr val="CCEEFF"/>
          </a:solidFill>
          <a:ln w="7620">
            <a:solidFill>
              <a:srgbClr val="B2D4E5"/>
            </a:solidFill>
            <a:prstDash val="solid"/>
          </a:ln>
        </p:spPr>
      </p:sp>
      <p:sp>
        <p:nvSpPr>
          <p:cNvPr id="14" name="Text 10"/>
          <p:cNvSpPr/>
          <p:nvPr/>
        </p:nvSpPr>
        <p:spPr>
          <a:xfrm>
            <a:off x="940415" y="3766423"/>
            <a:ext cx="184428" cy="325279"/>
          </a:xfrm>
          <a:prstGeom prst="rect">
            <a:avLst/>
          </a:prstGeom>
          <a:noFill/>
          <a:ln/>
        </p:spPr>
        <p:txBody>
          <a:bodyPr wrap="none" rtlCol="0" anchor="t"/>
          <a:lstStyle/>
          <a:p>
            <a:pPr marL="0" indent="0" algn="ctr">
              <a:lnSpc>
                <a:spcPts val="2561"/>
              </a:lnSpc>
              <a:buNone/>
            </a:pPr>
            <a:r>
              <a:rPr lang="en-US" sz="2561" b="1" dirty="0">
                <a:solidFill>
                  <a:srgbClr val="272525"/>
                </a:solidFill>
                <a:latin typeface="Petrona" pitchFamily="34" charset="0"/>
                <a:ea typeface="Petrona" pitchFamily="34" charset="-122"/>
                <a:cs typeface="Petrona" pitchFamily="34" charset="-120"/>
              </a:rPr>
              <a:t>2</a:t>
            </a:r>
            <a:endParaRPr lang="en-US" sz="2561" dirty="0"/>
          </a:p>
        </p:txBody>
      </p:sp>
      <p:sp>
        <p:nvSpPr>
          <p:cNvPr id="15" name="Text 11"/>
          <p:cNvSpPr/>
          <p:nvPr/>
        </p:nvSpPr>
        <p:spPr>
          <a:xfrm>
            <a:off x="2168485" y="3670935"/>
            <a:ext cx="2710696" cy="338852"/>
          </a:xfrm>
          <a:prstGeom prst="rect">
            <a:avLst/>
          </a:prstGeom>
          <a:noFill/>
          <a:ln/>
        </p:spPr>
        <p:txBody>
          <a:bodyPr wrap="none" rtlCol="0" anchor="t"/>
          <a:lstStyle/>
          <a:p>
            <a:pPr marL="0" indent="0" algn="l">
              <a:lnSpc>
                <a:spcPts val="2668"/>
              </a:lnSpc>
              <a:buNone/>
            </a:pPr>
            <a:r>
              <a:rPr lang="en-US" sz="2134" b="1" dirty="0">
                <a:solidFill>
                  <a:srgbClr val="272525"/>
                </a:solidFill>
                <a:latin typeface="Petrona" pitchFamily="34" charset="0"/>
                <a:ea typeface="Petrona" pitchFamily="34" charset="-122"/>
                <a:cs typeface="Petrona" pitchFamily="34" charset="-120"/>
              </a:rPr>
              <a:t>In Progress</a:t>
            </a:r>
            <a:endParaRPr lang="en-US" sz="2134" dirty="0"/>
          </a:p>
        </p:txBody>
      </p:sp>
      <p:sp>
        <p:nvSpPr>
          <p:cNvPr id="16" name="Text 12"/>
          <p:cNvSpPr/>
          <p:nvPr/>
        </p:nvSpPr>
        <p:spPr>
          <a:xfrm>
            <a:off x="2168485" y="4133612"/>
            <a:ext cx="6252686" cy="330517"/>
          </a:xfrm>
          <a:prstGeom prst="rect">
            <a:avLst/>
          </a:prstGeom>
          <a:noFill/>
          <a:ln/>
        </p:spPr>
        <p:txBody>
          <a:bodyPr wrap="none" rtlCol="0" anchor="t"/>
          <a:lstStyle/>
          <a:p>
            <a:pPr marL="0" indent="0" algn="l">
              <a:lnSpc>
                <a:spcPts val="2602"/>
              </a:lnSpc>
              <a:buNone/>
            </a:pPr>
            <a:r>
              <a:rPr lang="en-US" sz="1626" dirty="0">
                <a:solidFill>
                  <a:srgbClr val="272525"/>
                </a:solidFill>
                <a:latin typeface="Inter" pitchFamily="34" charset="0"/>
                <a:ea typeface="Inter" pitchFamily="34" charset="-122"/>
                <a:cs typeface="Inter" pitchFamily="34" charset="-120"/>
              </a:rPr>
              <a:t>PFC and DAB optimization, Micro controller hardware selection</a:t>
            </a:r>
            <a:endParaRPr lang="en-US" sz="1626" dirty="0"/>
          </a:p>
        </p:txBody>
      </p:sp>
      <p:sp>
        <p:nvSpPr>
          <p:cNvPr id="17" name="Shape 13"/>
          <p:cNvSpPr/>
          <p:nvPr/>
        </p:nvSpPr>
        <p:spPr>
          <a:xfrm>
            <a:off x="1242120" y="5330190"/>
            <a:ext cx="722828" cy="22860"/>
          </a:xfrm>
          <a:prstGeom prst="roundRect">
            <a:avLst>
              <a:gd name="adj" fmla="val 379464"/>
            </a:avLst>
          </a:prstGeom>
          <a:solidFill>
            <a:srgbClr val="B2D4E5"/>
          </a:solidFill>
          <a:ln/>
        </p:spPr>
      </p:sp>
      <p:sp>
        <p:nvSpPr>
          <p:cNvPr id="18" name="Shape 14"/>
          <p:cNvSpPr/>
          <p:nvPr/>
        </p:nvSpPr>
        <p:spPr>
          <a:xfrm>
            <a:off x="800279" y="5109329"/>
            <a:ext cx="464701" cy="464701"/>
          </a:xfrm>
          <a:prstGeom prst="roundRect">
            <a:avLst>
              <a:gd name="adj" fmla="val 18667"/>
            </a:avLst>
          </a:prstGeom>
          <a:solidFill>
            <a:srgbClr val="CCEEFF"/>
          </a:solidFill>
          <a:ln w="7620">
            <a:solidFill>
              <a:srgbClr val="B2D4E5"/>
            </a:solidFill>
            <a:prstDash val="solid"/>
          </a:ln>
        </p:spPr>
      </p:sp>
      <p:sp>
        <p:nvSpPr>
          <p:cNvPr id="19" name="Text 15"/>
          <p:cNvSpPr/>
          <p:nvPr/>
        </p:nvSpPr>
        <p:spPr>
          <a:xfrm>
            <a:off x="940534" y="5178981"/>
            <a:ext cx="184071" cy="325279"/>
          </a:xfrm>
          <a:prstGeom prst="rect">
            <a:avLst/>
          </a:prstGeom>
          <a:noFill/>
          <a:ln/>
        </p:spPr>
        <p:txBody>
          <a:bodyPr wrap="none" rtlCol="0" anchor="t"/>
          <a:lstStyle/>
          <a:p>
            <a:pPr marL="0" indent="0" algn="ctr">
              <a:lnSpc>
                <a:spcPts val="2561"/>
              </a:lnSpc>
              <a:buNone/>
            </a:pPr>
            <a:r>
              <a:rPr lang="en-US" sz="2561" b="1" dirty="0">
                <a:solidFill>
                  <a:srgbClr val="272525"/>
                </a:solidFill>
                <a:latin typeface="Petrona" pitchFamily="34" charset="0"/>
                <a:ea typeface="Petrona" pitchFamily="34" charset="-122"/>
                <a:cs typeface="Petrona" pitchFamily="34" charset="-120"/>
              </a:rPr>
              <a:t>3</a:t>
            </a:r>
            <a:endParaRPr lang="en-US" sz="2561" dirty="0"/>
          </a:p>
        </p:txBody>
      </p:sp>
      <p:sp>
        <p:nvSpPr>
          <p:cNvPr id="20" name="Text 16"/>
          <p:cNvSpPr/>
          <p:nvPr/>
        </p:nvSpPr>
        <p:spPr>
          <a:xfrm>
            <a:off x="2168485" y="5083493"/>
            <a:ext cx="2710696" cy="338852"/>
          </a:xfrm>
          <a:prstGeom prst="rect">
            <a:avLst/>
          </a:prstGeom>
          <a:noFill/>
          <a:ln/>
        </p:spPr>
        <p:txBody>
          <a:bodyPr wrap="none" rtlCol="0" anchor="t"/>
          <a:lstStyle/>
          <a:p>
            <a:pPr marL="0" indent="0" algn="l">
              <a:lnSpc>
                <a:spcPts val="2668"/>
              </a:lnSpc>
              <a:buNone/>
            </a:pPr>
            <a:r>
              <a:rPr lang="en-US" sz="2134" b="1" dirty="0">
                <a:solidFill>
                  <a:srgbClr val="272525"/>
                </a:solidFill>
                <a:latin typeface="Petrona" pitchFamily="34" charset="0"/>
                <a:ea typeface="Petrona" pitchFamily="34" charset="-122"/>
                <a:cs typeface="Petrona" pitchFamily="34" charset="-120"/>
              </a:rPr>
              <a:t>Next</a:t>
            </a:r>
            <a:endParaRPr lang="en-US" sz="2134" dirty="0"/>
          </a:p>
        </p:txBody>
      </p:sp>
      <p:sp>
        <p:nvSpPr>
          <p:cNvPr id="21" name="Text 17"/>
          <p:cNvSpPr/>
          <p:nvPr/>
        </p:nvSpPr>
        <p:spPr>
          <a:xfrm>
            <a:off x="2168485" y="5546169"/>
            <a:ext cx="6252686" cy="330517"/>
          </a:xfrm>
          <a:prstGeom prst="rect">
            <a:avLst/>
          </a:prstGeom>
          <a:noFill/>
          <a:ln/>
        </p:spPr>
        <p:txBody>
          <a:bodyPr wrap="none" rtlCol="0" anchor="t"/>
          <a:lstStyle/>
          <a:p>
            <a:pPr marL="0" indent="0" algn="l">
              <a:lnSpc>
                <a:spcPts val="2602"/>
              </a:lnSpc>
              <a:buNone/>
            </a:pPr>
            <a:r>
              <a:rPr lang="en-US" sz="1626" dirty="0">
                <a:solidFill>
                  <a:srgbClr val="272525"/>
                </a:solidFill>
                <a:latin typeface="Inter" pitchFamily="34" charset="0"/>
                <a:ea typeface="Inter" pitchFamily="34" charset="-122"/>
                <a:cs typeface="Inter" pitchFamily="34" charset="-120"/>
              </a:rPr>
              <a:t>Microcontroller implementation, system integration</a:t>
            </a:r>
            <a:endParaRPr lang="en-US" sz="1626" dirty="0"/>
          </a:p>
        </p:txBody>
      </p:sp>
      <p:sp>
        <p:nvSpPr>
          <p:cNvPr id="22" name="Shape 18"/>
          <p:cNvSpPr/>
          <p:nvPr/>
        </p:nvSpPr>
        <p:spPr>
          <a:xfrm>
            <a:off x="1242120" y="6742748"/>
            <a:ext cx="722828" cy="22860"/>
          </a:xfrm>
          <a:prstGeom prst="roundRect">
            <a:avLst>
              <a:gd name="adj" fmla="val 379464"/>
            </a:avLst>
          </a:prstGeom>
          <a:solidFill>
            <a:srgbClr val="B2D4E5"/>
          </a:solidFill>
          <a:ln/>
        </p:spPr>
      </p:sp>
      <p:sp>
        <p:nvSpPr>
          <p:cNvPr id="23" name="Shape 19"/>
          <p:cNvSpPr/>
          <p:nvPr/>
        </p:nvSpPr>
        <p:spPr>
          <a:xfrm>
            <a:off x="800279" y="6521887"/>
            <a:ext cx="464701" cy="464701"/>
          </a:xfrm>
          <a:prstGeom prst="roundRect">
            <a:avLst>
              <a:gd name="adj" fmla="val 18667"/>
            </a:avLst>
          </a:prstGeom>
          <a:solidFill>
            <a:srgbClr val="CCEEFF"/>
          </a:solidFill>
          <a:ln w="7620">
            <a:solidFill>
              <a:srgbClr val="B2D4E5"/>
            </a:solidFill>
            <a:prstDash val="solid"/>
          </a:ln>
        </p:spPr>
      </p:sp>
      <p:sp>
        <p:nvSpPr>
          <p:cNvPr id="24" name="Text 20"/>
          <p:cNvSpPr/>
          <p:nvPr/>
        </p:nvSpPr>
        <p:spPr>
          <a:xfrm>
            <a:off x="944940" y="6591538"/>
            <a:ext cx="175379" cy="325279"/>
          </a:xfrm>
          <a:prstGeom prst="rect">
            <a:avLst/>
          </a:prstGeom>
          <a:noFill/>
          <a:ln/>
        </p:spPr>
        <p:txBody>
          <a:bodyPr wrap="none" rtlCol="0" anchor="t"/>
          <a:lstStyle/>
          <a:p>
            <a:pPr marL="0" indent="0" algn="ctr">
              <a:lnSpc>
                <a:spcPts val="2561"/>
              </a:lnSpc>
              <a:buNone/>
            </a:pPr>
            <a:r>
              <a:rPr lang="en-US" sz="2561" b="1" dirty="0">
                <a:solidFill>
                  <a:srgbClr val="272525"/>
                </a:solidFill>
                <a:latin typeface="Petrona" pitchFamily="34" charset="0"/>
                <a:ea typeface="Petrona" pitchFamily="34" charset="-122"/>
                <a:cs typeface="Petrona" pitchFamily="34" charset="-120"/>
              </a:rPr>
              <a:t>4</a:t>
            </a:r>
            <a:endParaRPr lang="en-US" sz="2561" dirty="0"/>
          </a:p>
        </p:txBody>
      </p:sp>
      <p:sp>
        <p:nvSpPr>
          <p:cNvPr id="25" name="Text 21"/>
          <p:cNvSpPr/>
          <p:nvPr/>
        </p:nvSpPr>
        <p:spPr>
          <a:xfrm>
            <a:off x="2168485" y="6496050"/>
            <a:ext cx="2710696" cy="338852"/>
          </a:xfrm>
          <a:prstGeom prst="rect">
            <a:avLst/>
          </a:prstGeom>
          <a:noFill/>
          <a:ln/>
        </p:spPr>
        <p:txBody>
          <a:bodyPr wrap="none" rtlCol="0" anchor="t"/>
          <a:lstStyle/>
          <a:p>
            <a:pPr marL="0" indent="0" algn="l">
              <a:lnSpc>
                <a:spcPts val="2668"/>
              </a:lnSpc>
              <a:buNone/>
            </a:pPr>
            <a:r>
              <a:rPr lang="en-US" sz="2134" b="1" dirty="0">
                <a:solidFill>
                  <a:srgbClr val="272525"/>
                </a:solidFill>
                <a:latin typeface="Petrona" pitchFamily="34" charset="0"/>
                <a:ea typeface="Petrona" pitchFamily="34" charset="-122"/>
                <a:cs typeface="Petrona" pitchFamily="34" charset="-120"/>
              </a:rPr>
              <a:t>Future</a:t>
            </a:r>
            <a:endParaRPr lang="en-US" sz="2134" dirty="0"/>
          </a:p>
        </p:txBody>
      </p:sp>
      <p:sp>
        <p:nvSpPr>
          <p:cNvPr id="26" name="Text 22"/>
          <p:cNvSpPr/>
          <p:nvPr/>
        </p:nvSpPr>
        <p:spPr>
          <a:xfrm>
            <a:off x="1492567" y="6947497"/>
            <a:ext cx="7170777" cy="782373"/>
          </a:xfrm>
          <a:prstGeom prst="rect">
            <a:avLst/>
          </a:prstGeom>
          <a:noFill/>
          <a:ln/>
        </p:spPr>
        <p:txBody>
          <a:bodyPr wrap="none" rtlCol="0" anchor="t"/>
          <a:lstStyle/>
          <a:p>
            <a:pPr marL="0" indent="0" algn="l">
              <a:lnSpc>
                <a:spcPts val="2602"/>
              </a:lnSpc>
              <a:buNone/>
            </a:pPr>
            <a:r>
              <a:rPr lang="en-US" sz="1626" dirty="0">
                <a:solidFill>
                  <a:srgbClr val="272525"/>
                </a:solidFill>
                <a:latin typeface="Inter" pitchFamily="34" charset="0"/>
                <a:ea typeface="Inter" pitchFamily="34" charset="-122"/>
                <a:cs typeface="Inter" pitchFamily="34" charset="-120"/>
              </a:rPr>
              <a:t>Comprehensive testing, performance analysis, and potential enhancements</a:t>
            </a:r>
            <a:endParaRPr lang="en-US" sz="1626" dirty="0"/>
          </a:p>
        </p:txBody>
      </p:sp>
      <p:pic>
        <p:nvPicPr>
          <p:cNvPr id="3" name="Picture 2">
            <a:extLst>
              <a:ext uri="{FF2B5EF4-FFF2-40B4-BE49-F238E27FC236}">
                <a16:creationId xmlns:a16="http://schemas.microsoft.com/office/drawing/2014/main" id="{E5FCF9ED-1D8B-EFD4-4E5F-D56338295E7B}"/>
              </a:ext>
            </a:extLst>
          </p:cNvPr>
          <p:cNvPicPr>
            <a:picLocks noChangeAspect="1"/>
          </p:cNvPicPr>
          <p:nvPr/>
        </p:nvPicPr>
        <p:blipFill>
          <a:blip r:embed="rId3"/>
          <a:stretch>
            <a:fillRect/>
          </a:stretch>
        </p:blipFill>
        <p:spPr>
          <a:xfrm>
            <a:off x="8869680" y="18812"/>
            <a:ext cx="5760720" cy="8229600"/>
          </a:xfrm>
          <a:prstGeom prst="rect">
            <a:avLst/>
          </a:prstGeom>
        </p:spPr>
      </p:pic>
      <p:sp>
        <p:nvSpPr>
          <p:cNvPr id="2" name="Rectangle 1">
            <a:extLst>
              <a:ext uri="{FF2B5EF4-FFF2-40B4-BE49-F238E27FC236}">
                <a16:creationId xmlns:a16="http://schemas.microsoft.com/office/drawing/2014/main" id="{4C382F23-A29F-BB72-9FD8-F0533B0289E1}"/>
              </a:ext>
            </a:extLst>
          </p:cNvPr>
          <p:cNvSpPr/>
          <p:nvPr/>
        </p:nvSpPr>
        <p:spPr>
          <a:xfrm>
            <a:off x="0" y="7477246"/>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22</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4" name="Text 1"/>
          <p:cNvSpPr/>
          <p:nvPr/>
        </p:nvSpPr>
        <p:spPr>
          <a:xfrm>
            <a:off x="864037" y="2174081"/>
            <a:ext cx="10497264" cy="809982"/>
          </a:xfrm>
          <a:prstGeom prst="rect">
            <a:avLst/>
          </a:prstGeom>
          <a:noFill/>
          <a:ln/>
        </p:spPr>
        <p:txBody>
          <a:bodyPr wrap="none" rtlCol="0" anchor="t"/>
          <a:lstStyle/>
          <a:p>
            <a:pPr marL="0" indent="0">
              <a:lnSpc>
                <a:spcPts val="6379"/>
              </a:lnSpc>
              <a:buNone/>
            </a:pPr>
            <a:r>
              <a:rPr lang="en-US" sz="5103" b="1" dirty="0">
                <a:solidFill>
                  <a:srgbClr val="000000"/>
                </a:solidFill>
                <a:latin typeface="Petrona" pitchFamily="34" charset="0"/>
                <a:ea typeface="Petrona" pitchFamily="34" charset="-122"/>
                <a:cs typeface="Petrona" pitchFamily="34" charset="-120"/>
              </a:rPr>
              <a:t>Challenges and Learning Outcomes</a:t>
            </a:r>
            <a:endParaRPr lang="en-US" sz="5103" dirty="0"/>
          </a:p>
        </p:txBody>
      </p:sp>
      <p:sp>
        <p:nvSpPr>
          <p:cNvPr id="5" name="Text 2"/>
          <p:cNvSpPr/>
          <p:nvPr/>
        </p:nvSpPr>
        <p:spPr>
          <a:xfrm>
            <a:off x="864037" y="3601164"/>
            <a:ext cx="3240405" cy="405051"/>
          </a:xfrm>
          <a:prstGeom prst="rect">
            <a:avLst/>
          </a:prstGeom>
          <a:noFill/>
          <a:ln/>
        </p:spPr>
        <p:txBody>
          <a:bodyPr wrap="none" rtlCol="0" anchor="t"/>
          <a:lstStyle/>
          <a:p>
            <a:pPr marL="0" indent="0">
              <a:lnSpc>
                <a:spcPts val="3189"/>
              </a:lnSpc>
              <a:buNone/>
            </a:pPr>
            <a:r>
              <a:rPr lang="en-US" sz="2552" b="1" dirty="0">
                <a:solidFill>
                  <a:srgbClr val="000000"/>
                </a:solidFill>
                <a:latin typeface="Petrona" pitchFamily="34" charset="0"/>
                <a:ea typeface="Petrona" pitchFamily="34" charset="-122"/>
                <a:cs typeface="Petrona" pitchFamily="34" charset="-120"/>
              </a:rPr>
              <a:t>Challenges</a:t>
            </a:r>
            <a:endParaRPr lang="en-US" sz="2552" dirty="0"/>
          </a:p>
        </p:txBody>
      </p:sp>
      <p:sp>
        <p:nvSpPr>
          <p:cNvPr id="6" name="Text 3"/>
          <p:cNvSpPr/>
          <p:nvPr/>
        </p:nvSpPr>
        <p:spPr>
          <a:xfrm>
            <a:off x="864037" y="4253032"/>
            <a:ext cx="6150054" cy="1580198"/>
          </a:xfrm>
          <a:prstGeom prst="rect">
            <a:avLst/>
          </a:prstGeom>
          <a:noFill/>
          <a:ln/>
        </p:spPr>
        <p:txBody>
          <a:bodyPr wrap="square" rtlCol="0" anchor="t"/>
          <a:lstStyle/>
          <a:p>
            <a:pPr marL="342900" indent="-342900">
              <a:lnSpc>
                <a:spcPts val="3110"/>
              </a:lnSpc>
              <a:buFont typeface="Arial" panose="020B0604020202020204" pitchFamily="34" charset="0"/>
              <a:buChar char="•"/>
            </a:pPr>
            <a:r>
              <a:rPr lang="en-US" sz="1944" dirty="0">
                <a:solidFill>
                  <a:srgbClr val="272525"/>
                </a:solidFill>
                <a:latin typeface="Inter" pitchFamily="34" charset="0"/>
                <a:ea typeface="Inter" pitchFamily="34" charset="-122"/>
                <a:cs typeface="Inter" pitchFamily="34" charset="-120"/>
              </a:rPr>
              <a:t>Dealing with high-frequency switching noise</a:t>
            </a:r>
          </a:p>
          <a:p>
            <a:pPr marL="342900" indent="-342900">
              <a:lnSpc>
                <a:spcPts val="3110"/>
              </a:lnSpc>
              <a:buFont typeface="Arial" panose="020B0604020202020204" pitchFamily="34" charset="0"/>
              <a:buChar char="•"/>
            </a:pPr>
            <a:r>
              <a:rPr lang="en-US" sz="1944" dirty="0">
                <a:solidFill>
                  <a:srgbClr val="272525"/>
                </a:solidFill>
                <a:latin typeface="Inter" pitchFamily="34" charset="0"/>
                <a:ea typeface="Inter" pitchFamily="34" charset="-122"/>
                <a:cs typeface="Inter" pitchFamily="34" charset="-120"/>
              </a:rPr>
              <a:t> Balancing efficiency and output quality in both Totem Pole PFC and DAB Converter</a:t>
            </a:r>
          </a:p>
          <a:p>
            <a:pPr marL="342900" indent="-342900">
              <a:lnSpc>
                <a:spcPts val="3110"/>
              </a:lnSpc>
              <a:buFont typeface="Arial" panose="020B0604020202020204" pitchFamily="34" charset="0"/>
              <a:buChar char="•"/>
            </a:pPr>
            <a:r>
              <a:rPr lang="en-US" sz="1944" dirty="0">
                <a:solidFill>
                  <a:srgbClr val="272525"/>
                </a:solidFill>
                <a:latin typeface="Inter" pitchFamily="34" charset="0"/>
                <a:ea typeface="Inter" pitchFamily="34" charset="-122"/>
                <a:cs typeface="Inter" pitchFamily="34" charset="-120"/>
              </a:rPr>
              <a:t>Ensuring robust operation under various conditions.</a:t>
            </a:r>
            <a:endParaRPr lang="en-US" sz="1944" dirty="0"/>
          </a:p>
        </p:txBody>
      </p:sp>
      <p:sp>
        <p:nvSpPr>
          <p:cNvPr id="7" name="Text 4"/>
          <p:cNvSpPr/>
          <p:nvPr/>
        </p:nvSpPr>
        <p:spPr>
          <a:xfrm>
            <a:off x="7623929" y="3601164"/>
            <a:ext cx="3240405" cy="405051"/>
          </a:xfrm>
          <a:prstGeom prst="rect">
            <a:avLst/>
          </a:prstGeom>
          <a:noFill/>
          <a:ln/>
        </p:spPr>
        <p:txBody>
          <a:bodyPr wrap="none" rtlCol="0" anchor="t"/>
          <a:lstStyle/>
          <a:p>
            <a:pPr marL="0" indent="0">
              <a:lnSpc>
                <a:spcPts val="3189"/>
              </a:lnSpc>
              <a:buNone/>
            </a:pPr>
            <a:r>
              <a:rPr lang="en-US" sz="2552" b="1" dirty="0">
                <a:solidFill>
                  <a:srgbClr val="000000"/>
                </a:solidFill>
                <a:latin typeface="Petrona" pitchFamily="34" charset="0"/>
                <a:ea typeface="Petrona" pitchFamily="34" charset="-122"/>
                <a:cs typeface="Petrona" pitchFamily="34" charset="-120"/>
              </a:rPr>
              <a:t>Learning Outcomes</a:t>
            </a:r>
            <a:endParaRPr lang="en-US" sz="2552" dirty="0"/>
          </a:p>
        </p:txBody>
      </p:sp>
      <p:sp>
        <p:nvSpPr>
          <p:cNvPr id="8" name="Text 5"/>
          <p:cNvSpPr/>
          <p:nvPr/>
        </p:nvSpPr>
        <p:spPr>
          <a:xfrm>
            <a:off x="7623928" y="4253031"/>
            <a:ext cx="6285709" cy="2847015"/>
          </a:xfrm>
          <a:prstGeom prst="rect">
            <a:avLst/>
          </a:prstGeom>
          <a:noFill/>
          <a:ln/>
        </p:spPr>
        <p:txBody>
          <a:bodyPr wrap="square" rtlCol="0" anchor="t"/>
          <a:lstStyle/>
          <a:p>
            <a:pPr marL="342900" indent="-342900">
              <a:lnSpc>
                <a:spcPts val="3110"/>
              </a:lnSpc>
              <a:buFont typeface="Arial" panose="020B0604020202020204" pitchFamily="34" charset="0"/>
              <a:buChar char="•"/>
            </a:pPr>
            <a:r>
              <a:rPr lang="en-US" sz="1944" dirty="0">
                <a:solidFill>
                  <a:srgbClr val="272525"/>
                </a:solidFill>
                <a:latin typeface="Inter" pitchFamily="34" charset="0"/>
                <a:ea typeface="Inter" pitchFamily="34" charset="-122"/>
                <a:cs typeface="Inter" pitchFamily="34" charset="-120"/>
              </a:rPr>
              <a:t>Deeper understanding of power electronics in EV applications</a:t>
            </a:r>
          </a:p>
          <a:p>
            <a:pPr marL="342900" indent="-342900">
              <a:lnSpc>
                <a:spcPts val="3110"/>
              </a:lnSpc>
              <a:buFont typeface="Arial" panose="020B0604020202020204" pitchFamily="34" charset="0"/>
              <a:buChar char="•"/>
            </a:pPr>
            <a:r>
              <a:rPr lang="en-US" sz="1944" dirty="0">
                <a:solidFill>
                  <a:srgbClr val="272525"/>
                </a:solidFill>
                <a:latin typeface="Inter" pitchFamily="34" charset="0"/>
                <a:ea typeface="Inter" pitchFamily="34" charset="-122"/>
                <a:cs typeface="Inter" pitchFamily="34" charset="-120"/>
              </a:rPr>
              <a:t>Practical experience with PFC and DAB circuit design and implementation</a:t>
            </a:r>
          </a:p>
          <a:p>
            <a:pPr marL="342900" indent="-342900">
              <a:lnSpc>
                <a:spcPts val="3110"/>
              </a:lnSpc>
              <a:buFont typeface="Arial" panose="020B0604020202020204" pitchFamily="34" charset="0"/>
              <a:buChar char="•"/>
            </a:pPr>
            <a:r>
              <a:rPr lang="en-US" sz="1944" dirty="0">
                <a:solidFill>
                  <a:srgbClr val="272525"/>
                </a:solidFill>
                <a:latin typeface="Inter" pitchFamily="34" charset="0"/>
                <a:ea typeface="Inter" pitchFamily="34" charset="-122"/>
                <a:cs typeface="Inter" pitchFamily="34" charset="-120"/>
              </a:rPr>
              <a:t>and improved problem-solving skills in real-world engineering scenarios.</a:t>
            </a:r>
            <a:endParaRPr lang="en-US" sz="1944" dirty="0"/>
          </a:p>
        </p:txBody>
      </p:sp>
      <p:sp>
        <p:nvSpPr>
          <p:cNvPr id="2" name="Rectangle 1">
            <a:extLst>
              <a:ext uri="{FF2B5EF4-FFF2-40B4-BE49-F238E27FC236}">
                <a16:creationId xmlns:a16="http://schemas.microsoft.com/office/drawing/2014/main" id="{37B143D6-9494-31A6-C848-5E97287739D7}"/>
              </a:ext>
            </a:extLst>
          </p:cNvPr>
          <p:cNvSpPr/>
          <p:nvPr/>
        </p:nvSpPr>
        <p:spPr>
          <a:xfrm>
            <a:off x="0" y="7477246"/>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23</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1"/>
          <p:cNvSpPr/>
          <p:nvPr/>
        </p:nvSpPr>
        <p:spPr>
          <a:xfrm>
            <a:off x="1427563" y="642993"/>
            <a:ext cx="10497264" cy="809982"/>
          </a:xfrm>
          <a:prstGeom prst="rect">
            <a:avLst/>
          </a:prstGeom>
          <a:noFill/>
          <a:ln/>
        </p:spPr>
        <p:txBody>
          <a:bodyPr wrap="none" rtlCol="0" anchor="t"/>
          <a:lstStyle/>
          <a:p>
            <a:pPr marL="0" indent="0">
              <a:lnSpc>
                <a:spcPts val="6379"/>
              </a:lnSpc>
              <a:buNone/>
            </a:pPr>
            <a:r>
              <a:rPr lang="en-US" sz="5103" b="1" dirty="0">
                <a:solidFill>
                  <a:srgbClr val="000000"/>
                </a:solidFill>
                <a:latin typeface="Petrona" pitchFamily="34" charset="0"/>
                <a:ea typeface="Petrona" pitchFamily="34" charset="-122"/>
                <a:cs typeface="Petrona" pitchFamily="34" charset="-120"/>
              </a:rPr>
              <a:t>Conclusion</a:t>
            </a:r>
            <a:endParaRPr lang="en-US" sz="5103" dirty="0"/>
          </a:p>
        </p:txBody>
      </p:sp>
      <p:sp>
        <p:nvSpPr>
          <p:cNvPr id="2" name="TextBox 1">
            <a:extLst>
              <a:ext uri="{FF2B5EF4-FFF2-40B4-BE49-F238E27FC236}">
                <a16:creationId xmlns:a16="http://schemas.microsoft.com/office/drawing/2014/main" id="{AA628B0A-9A05-C564-807F-B748EC1F06FF}"/>
              </a:ext>
            </a:extLst>
          </p:cNvPr>
          <p:cNvSpPr txBox="1"/>
          <p:nvPr/>
        </p:nvSpPr>
        <p:spPr>
          <a:xfrm>
            <a:off x="837724" y="2323276"/>
            <a:ext cx="11959078" cy="3970318"/>
          </a:xfrm>
          <a:prstGeom prst="rect">
            <a:avLst/>
          </a:prstGeom>
          <a:noFill/>
        </p:spPr>
        <p:txBody>
          <a:bodyPr wrap="square" rtlCol="0">
            <a:spAutoFit/>
          </a:bodyPr>
          <a:lstStyle/>
          <a:p>
            <a:pPr marL="285750" indent="-285750">
              <a:buFont typeface="Arial" panose="020B0604020202020204" pitchFamily="34" charset="0"/>
              <a:buChar char="•"/>
            </a:pPr>
            <a:r>
              <a:rPr lang="en-US" sz="2800" dirty="0"/>
              <a:t>Successfully implemented Totem Pole PFC with 400V output</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Achieved implementation of DAB converter with the output voltage 200V</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Laid groundwork for micro-controller based control system</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The project aims to contribute to more efficient EV charging systems</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Potential impact: Faster charging times, improved grid integration for EVs</a:t>
            </a:r>
          </a:p>
        </p:txBody>
      </p:sp>
      <p:sp>
        <p:nvSpPr>
          <p:cNvPr id="3" name="Rectangle 2">
            <a:extLst>
              <a:ext uri="{FF2B5EF4-FFF2-40B4-BE49-F238E27FC236}">
                <a16:creationId xmlns:a16="http://schemas.microsoft.com/office/drawing/2014/main" id="{4D6C72AA-5991-4404-EC4A-41B58FC6739A}"/>
              </a:ext>
            </a:extLst>
          </p:cNvPr>
          <p:cNvSpPr/>
          <p:nvPr/>
        </p:nvSpPr>
        <p:spPr>
          <a:xfrm>
            <a:off x="0" y="7477246"/>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24</a:t>
            </a:r>
          </a:p>
        </p:txBody>
      </p:sp>
    </p:spTree>
    <p:extLst>
      <p:ext uri="{BB962C8B-B14F-4D97-AF65-F5344CB8AC3E}">
        <p14:creationId xmlns:p14="http://schemas.microsoft.com/office/powerpoint/2010/main" val="3623132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8C43DCE-3B76-92C4-D6BE-010C70193983}"/>
              </a:ext>
            </a:extLst>
          </p:cNvPr>
          <p:cNvPicPr>
            <a:picLocks noChangeAspect="1"/>
          </p:cNvPicPr>
          <p:nvPr/>
        </p:nvPicPr>
        <p:blipFill>
          <a:blip r:embed="rId2"/>
          <a:stretch>
            <a:fillRect/>
          </a:stretch>
        </p:blipFill>
        <p:spPr>
          <a:xfrm>
            <a:off x="8869680" y="0"/>
            <a:ext cx="5760720" cy="8229600"/>
          </a:xfrm>
          <a:prstGeom prst="rect">
            <a:avLst/>
          </a:prstGeom>
        </p:spPr>
      </p:pic>
      <p:sp>
        <p:nvSpPr>
          <p:cNvPr id="6" name="TextBox 5">
            <a:extLst>
              <a:ext uri="{FF2B5EF4-FFF2-40B4-BE49-F238E27FC236}">
                <a16:creationId xmlns:a16="http://schemas.microsoft.com/office/drawing/2014/main" id="{B61AD900-2F02-93C7-DA13-2EA080965480}"/>
              </a:ext>
            </a:extLst>
          </p:cNvPr>
          <p:cNvSpPr txBox="1"/>
          <p:nvPr/>
        </p:nvSpPr>
        <p:spPr>
          <a:xfrm>
            <a:off x="2033196" y="2466618"/>
            <a:ext cx="4494820" cy="1692771"/>
          </a:xfrm>
          <a:prstGeom prst="rect">
            <a:avLst/>
          </a:prstGeom>
          <a:noFill/>
        </p:spPr>
        <p:txBody>
          <a:bodyPr wrap="none" rtlCol="0">
            <a:spAutoFit/>
          </a:bodyPr>
          <a:lstStyle/>
          <a:p>
            <a:r>
              <a:rPr lang="en-US" sz="5200" b="1" dirty="0">
                <a:latin typeface="Petrona"/>
              </a:rPr>
              <a:t>Any Questions?</a:t>
            </a:r>
          </a:p>
          <a:p>
            <a:endParaRPr lang="en-US" sz="5200" dirty="0"/>
          </a:p>
        </p:txBody>
      </p:sp>
      <p:sp>
        <p:nvSpPr>
          <p:cNvPr id="7" name="TextBox 6">
            <a:extLst>
              <a:ext uri="{FF2B5EF4-FFF2-40B4-BE49-F238E27FC236}">
                <a16:creationId xmlns:a16="http://schemas.microsoft.com/office/drawing/2014/main" id="{9BA646CE-7DA3-BAF7-D3F2-9FCE5A2BAA3F}"/>
              </a:ext>
            </a:extLst>
          </p:cNvPr>
          <p:cNvSpPr txBox="1"/>
          <p:nvPr/>
        </p:nvSpPr>
        <p:spPr>
          <a:xfrm>
            <a:off x="1775012" y="4093285"/>
            <a:ext cx="5540188" cy="923330"/>
          </a:xfrm>
          <a:prstGeom prst="rect">
            <a:avLst/>
          </a:prstGeom>
          <a:noFill/>
        </p:spPr>
        <p:txBody>
          <a:bodyPr wrap="square" rtlCol="0">
            <a:spAutoFit/>
          </a:bodyPr>
          <a:lstStyle/>
          <a:p>
            <a:r>
              <a:rPr lang="en-US" dirty="0"/>
              <a:t>Thank you for your attention. We welcome any questions or feedback on our progress so far.</a:t>
            </a:r>
          </a:p>
          <a:p>
            <a:endParaRPr lang="en-US" dirty="0"/>
          </a:p>
        </p:txBody>
      </p:sp>
    </p:spTree>
    <p:extLst>
      <p:ext uri="{BB962C8B-B14F-4D97-AF65-F5344CB8AC3E}">
        <p14:creationId xmlns:p14="http://schemas.microsoft.com/office/powerpoint/2010/main" val="13602124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4" name="Image 1"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1"/>
          <p:cNvSpPr/>
          <p:nvPr/>
        </p:nvSpPr>
        <p:spPr>
          <a:xfrm>
            <a:off x="649367" y="957501"/>
            <a:ext cx="4870728" cy="608767"/>
          </a:xfrm>
          <a:prstGeom prst="rect">
            <a:avLst/>
          </a:prstGeom>
          <a:noFill/>
          <a:ln/>
        </p:spPr>
        <p:txBody>
          <a:bodyPr wrap="none" rtlCol="0" anchor="t"/>
          <a:lstStyle/>
          <a:p>
            <a:pPr marL="0" indent="0">
              <a:lnSpc>
                <a:spcPts val="4794"/>
              </a:lnSpc>
              <a:buNone/>
            </a:pPr>
            <a:r>
              <a:rPr lang="en-US" sz="3835" b="1" dirty="0">
                <a:solidFill>
                  <a:srgbClr val="000000"/>
                </a:solidFill>
                <a:latin typeface="Petrona" pitchFamily="34" charset="0"/>
                <a:ea typeface="Petrona" pitchFamily="34" charset="-122"/>
                <a:cs typeface="Petrona" pitchFamily="34" charset="-120"/>
              </a:rPr>
              <a:t>Project Objectives</a:t>
            </a:r>
            <a:endParaRPr lang="en-US" sz="3835" dirty="0"/>
          </a:p>
        </p:txBody>
      </p:sp>
      <p:sp>
        <p:nvSpPr>
          <p:cNvPr id="6" name="Shape 2"/>
          <p:cNvSpPr/>
          <p:nvPr/>
        </p:nvSpPr>
        <p:spPr>
          <a:xfrm>
            <a:off x="649367" y="2053233"/>
            <a:ext cx="417433" cy="417433"/>
          </a:xfrm>
          <a:prstGeom prst="roundRect">
            <a:avLst>
              <a:gd name="adj" fmla="val 18669"/>
            </a:avLst>
          </a:prstGeom>
          <a:solidFill>
            <a:srgbClr val="CCEEFF"/>
          </a:solidFill>
          <a:ln w="7620">
            <a:solidFill>
              <a:srgbClr val="B2D4E5"/>
            </a:solidFill>
            <a:prstDash val="solid"/>
          </a:ln>
        </p:spPr>
      </p:sp>
      <p:sp>
        <p:nvSpPr>
          <p:cNvPr id="7" name="Text 3"/>
          <p:cNvSpPr/>
          <p:nvPr/>
        </p:nvSpPr>
        <p:spPr>
          <a:xfrm>
            <a:off x="795457" y="2115741"/>
            <a:ext cx="125135" cy="292298"/>
          </a:xfrm>
          <a:prstGeom prst="rect">
            <a:avLst/>
          </a:prstGeom>
          <a:noFill/>
          <a:ln/>
        </p:spPr>
        <p:txBody>
          <a:bodyPr wrap="none" rtlCol="0" anchor="t"/>
          <a:lstStyle/>
          <a:p>
            <a:pPr marL="0" indent="0" algn="ctr">
              <a:lnSpc>
                <a:spcPts val="2301"/>
              </a:lnSpc>
              <a:buNone/>
            </a:pPr>
            <a:r>
              <a:rPr lang="en-US" sz="2301" b="1" dirty="0">
                <a:solidFill>
                  <a:srgbClr val="272525"/>
                </a:solidFill>
                <a:latin typeface="Petrona" pitchFamily="34" charset="0"/>
                <a:ea typeface="Petrona" pitchFamily="34" charset="-122"/>
                <a:cs typeface="Petrona" pitchFamily="34" charset="-120"/>
              </a:rPr>
              <a:t>1</a:t>
            </a:r>
            <a:endParaRPr lang="en-US" sz="2301" dirty="0"/>
          </a:p>
        </p:txBody>
      </p:sp>
      <p:sp>
        <p:nvSpPr>
          <p:cNvPr id="8" name="Text 4"/>
          <p:cNvSpPr/>
          <p:nvPr/>
        </p:nvSpPr>
        <p:spPr>
          <a:xfrm>
            <a:off x="1252299" y="2053233"/>
            <a:ext cx="3083719" cy="304324"/>
          </a:xfrm>
          <a:prstGeom prst="rect">
            <a:avLst/>
          </a:prstGeom>
          <a:noFill/>
          <a:ln/>
        </p:spPr>
        <p:txBody>
          <a:bodyPr wrap="none" rtlCol="0" anchor="t"/>
          <a:lstStyle/>
          <a:p>
            <a:pPr marL="0" indent="0">
              <a:lnSpc>
                <a:spcPts val="2397"/>
              </a:lnSpc>
              <a:buNone/>
            </a:pPr>
            <a:r>
              <a:rPr lang="en-US" sz="1918" b="1" dirty="0">
                <a:solidFill>
                  <a:srgbClr val="272525"/>
                </a:solidFill>
                <a:latin typeface="Petrona" pitchFamily="34" charset="0"/>
                <a:ea typeface="Petrona" pitchFamily="34" charset="-122"/>
                <a:cs typeface="Petrona" pitchFamily="34" charset="-120"/>
              </a:rPr>
              <a:t>To Facilitate Efficient Onboard Charging</a:t>
            </a:r>
            <a:endParaRPr lang="en-US" sz="1918" dirty="0"/>
          </a:p>
        </p:txBody>
      </p:sp>
      <p:sp>
        <p:nvSpPr>
          <p:cNvPr id="9" name="Text 5"/>
          <p:cNvSpPr/>
          <p:nvPr/>
        </p:nvSpPr>
        <p:spPr>
          <a:xfrm>
            <a:off x="1252299" y="2468880"/>
            <a:ext cx="7242334" cy="593408"/>
          </a:xfrm>
          <a:prstGeom prst="rect">
            <a:avLst/>
          </a:prstGeom>
          <a:noFill/>
          <a:ln/>
        </p:spPr>
        <p:txBody>
          <a:bodyPr wrap="square" rtlCol="0" anchor="t"/>
          <a:lstStyle/>
          <a:p>
            <a:pPr marL="0" indent="0">
              <a:lnSpc>
                <a:spcPts val="2338"/>
              </a:lnSpc>
              <a:buNone/>
            </a:pPr>
            <a:r>
              <a:rPr lang="en-US" sz="1461" dirty="0">
                <a:solidFill>
                  <a:srgbClr val="272525"/>
                </a:solidFill>
                <a:latin typeface="Inter" pitchFamily="34" charset="0"/>
                <a:ea typeface="Inter" pitchFamily="34" charset="-122"/>
                <a:cs typeface="Inter" pitchFamily="34" charset="-120"/>
              </a:rPr>
              <a:t>Develop an efficient onboard charging system for EVs, optimizing charging speed and minimizing energy loss.</a:t>
            </a:r>
            <a:endParaRPr lang="en-US" sz="1461" dirty="0"/>
          </a:p>
        </p:txBody>
      </p:sp>
      <p:sp>
        <p:nvSpPr>
          <p:cNvPr id="10" name="Shape 6"/>
          <p:cNvSpPr/>
          <p:nvPr/>
        </p:nvSpPr>
        <p:spPr>
          <a:xfrm>
            <a:off x="649367" y="3456503"/>
            <a:ext cx="417433" cy="417433"/>
          </a:xfrm>
          <a:prstGeom prst="roundRect">
            <a:avLst>
              <a:gd name="adj" fmla="val 18669"/>
            </a:avLst>
          </a:prstGeom>
          <a:solidFill>
            <a:srgbClr val="CCEEFF"/>
          </a:solidFill>
          <a:ln w="7620">
            <a:solidFill>
              <a:srgbClr val="B2D4E5"/>
            </a:solidFill>
            <a:prstDash val="solid"/>
          </a:ln>
        </p:spPr>
      </p:sp>
      <p:sp>
        <p:nvSpPr>
          <p:cNvPr id="11" name="Text 7"/>
          <p:cNvSpPr/>
          <p:nvPr/>
        </p:nvSpPr>
        <p:spPr>
          <a:xfrm>
            <a:off x="775216" y="3519011"/>
            <a:ext cx="165735" cy="292298"/>
          </a:xfrm>
          <a:prstGeom prst="rect">
            <a:avLst/>
          </a:prstGeom>
          <a:noFill/>
          <a:ln/>
        </p:spPr>
        <p:txBody>
          <a:bodyPr wrap="none" rtlCol="0" anchor="t"/>
          <a:lstStyle/>
          <a:p>
            <a:pPr marL="0" indent="0" algn="ctr">
              <a:lnSpc>
                <a:spcPts val="2301"/>
              </a:lnSpc>
              <a:buNone/>
            </a:pPr>
            <a:r>
              <a:rPr lang="en-US" sz="2301" b="1" dirty="0">
                <a:solidFill>
                  <a:srgbClr val="272525"/>
                </a:solidFill>
                <a:latin typeface="Petrona" pitchFamily="34" charset="0"/>
                <a:ea typeface="Petrona" pitchFamily="34" charset="-122"/>
                <a:cs typeface="Petrona" pitchFamily="34" charset="-120"/>
              </a:rPr>
              <a:t>2</a:t>
            </a:r>
            <a:endParaRPr lang="en-US" sz="2301" dirty="0"/>
          </a:p>
        </p:txBody>
      </p:sp>
      <p:sp>
        <p:nvSpPr>
          <p:cNvPr id="12" name="Text 8"/>
          <p:cNvSpPr/>
          <p:nvPr/>
        </p:nvSpPr>
        <p:spPr>
          <a:xfrm>
            <a:off x="1252299" y="3456503"/>
            <a:ext cx="3612833" cy="304324"/>
          </a:xfrm>
          <a:prstGeom prst="rect">
            <a:avLst/>
          </a:prstGeom>
          <a:noFill/>
          <a:ln/>
        </p:spPr>
        <p:txBody>
          <a:bodyPr wrap="none" rtlCol="0" anchor="t"/>
          <a:lstStyle/>
          <a:p>
            <a:pPr marL="0" indent="0">
              <a:lnSpc>
                <a:spcPts val="2397"/>
              </a:lnSpc>
              <a:buNone/>
            </a:pPr>
            <a:r>
              <a:rPr lang="en-US" sz="1918" b="1" dirty="0">
                <a:solidFill>
                  <a:srgbClr val="272525"/>
                </a:solidFill>
                <a:latin typeface="Petrona" pitchFamily="34" charset="0"/>
                <a:ea typeface="Petrona" pitchFamily="34" charset="-122"/>
                <a:cs typeface="Petrona" pitchFamily="34" charset="-120"/>
              </a:rPr>
              <a:t>To Implement Totem Pole PFC</a:t>
            </a:r>
            <a:endParaRPr lang="en-US" sz="1918" dirty="0"/>
          </a:p>
        </p:txBody>
      </p:sp>
      <p:sp>
        <p:nvSpPr>
          <p:cNvPr id="13" name="Text 9"/>
          <p:cNvSpPr/>
          <p:nvPr/>
        </p:nvSpPr>
        <p:spPr>
          <a:xfrm>
            <a:off x="1252299" y="3872151"/>
            <a:ext cx="7242334" cy="593408"/>
          </a:xfrm>
          <a:prstGeom prst="rect">
            <a:avLst/>
          </a:prstGeom>
          <a:noFill/>
          <a:ln/>
        </p:spPr>
        <p:txBody>
          <a:bodyPr wrap="square" rtlCol="0" anchor="t"/>
          <a:lstStyle/>
          <a:p>
            <a:pPr marL="0" indent="0">
              <a:lnSpc>
                <a:spcPts val="2338"/>
              </a:lnSpc>
              <a:buNone/>
            </a:pPr>
            <a:r>
              <a:rPr lang="en-US" sz="1461" dirty="0">
                <a:solidFill>
                  <a:srgbClr val="272525"/>
                </a:solidFill>
                <a:latin typeface="Inter" pitchFamily="34" charset="0"/>
                <a:ea typeface="Inter" pitchFamily="34" charset="-122"/>
                <a:cs typeface="Inter" pitchFamily="34" charset="-120"/>
              </a:rPr>
              <a:t>Implement and analyze Totem Pole Power Factor Correction (PFC) for AC-DC conversion, improving power efficiency and reducing harmonics.</a:t>
            </a:r>
            <a:endParaRPr lang="en-US" sz="1461" dirty="0"/>
          </a:p>
        </p:txBody>
      </p:sp>
      <p:sp>
        <p:nvSpPr>
          <p:cNvPr id="14" name="Shape 10"/>
          <p:cNvSpPr/>
          <p:nvPr/>
        </p:nvSpPr>
        <p:spPr>
          <a:xfrm>
            <a:off x="649367" y="4859774"/>
            <a:ext cx="417433" cy="417433"/>
          </a:xfrm>
          <a:prstGeom prst="roundRect">
            <a:avLst>
              <a:gd name="adj" fmla="val 18669"/>
            </a:avLst>
          </a:prstGeom>
          <a:solidFill>
            <a:srgbClr val="CCEEFF"/>
          </a:solidFill>
          <a:ln w="7620">
            <a:solidFill>
              <a:srgbClr val="B2D4E5"/>
            </a:solidFill>
            <a:prstDash val="solid"/>
          </a:ln>
        </p:spPr>
      </p:sp>
      <p:sp>
        <p:nvSpPr>
          <p:cNvPr id="15" name="Text 11"/>
          <p:cNvSpPr/>
          <p:nvPr/>
        </p:nvSpPr>
        <p:spPr>
          <a:xfrm>
            <a:off x="775335" y="4922282"/>
            <a:ext cx="165378" cy="292298"/>
          </a:xfrm>
          <a:prstGeom prst="rect">
            <a:avLst/>
          </a:prstGeom>
          <a:noFill/>
          <a:ln/>
        </p:spPr>
        <p:txBody>
          <a:bodyPr wrap="none" rtlCol="0" anchor="t"/>
          <a:lstStyle/>
          <a:p>
            <a:pPr marL="0" indent="0" algn="ctr">
              <a:lnSpc>
                <a:spcPts val="2301"/>
              </a:lnSpc>
              <a:buNone/>
            </a:pPr>
            <a:r>
              <a:rPr lang="en-US" sz="2301" b="1" dirty="0">
                <a:solidFill>
                  <a:srgbClr val="272525"/>
                </a:solidFill>
                <a:latin typeface="Petrona" pitchFamily="34" charset="0"/>
                <a:ea typeface="Petrona" pitchFamily="34" charset="-122"/>
                <a:cs typeface="Petrona" pitchFamily="34" charset="-120"/>
              </a:rPr>
              <a:t>3</a:t>
            </a:r>
            <a:endParaRPr lang="en-US" sz="2301" dirty="0"/>
          </a:p>
        </p:txBody>
      </p:sp>
      <p:sp>
        <p:nvSpPr>
          <p:cNvPr id="16" name="Text 12"/>
          <p:cNvSpPr/>
          <p:nvPr/>
        </p:nvSpPr>
        <p:spPr>
          <a:xfrm>
            <a:off x="1252299" y="4859774"/>
            <a:ext cx="4050863" cy="304324"/>
          </a:xfrm>
          <a:prstGeom prst="rect">
            <a:avLst/>
          </a:prstGeom>
          <a:noFill/>
          <a:ln/>
        </p:spPr>
        <p:txBody>
          <a:bodyPr wrap="none" rtlCol="0" anchor="t"/>
          <a:lstStyle/>
          <a:p>
            <a:pPr marL="0" indent="0">
              <a:lnSpc>
                <a:spcPts val="2397"/>
              </a:lnSpc>
              <a:buNone/>
            </a:pPr>
            <a:r>
              <a:rPr lang="en-US" sz="1918" b="1" dirty="0">
                <a:solidFill>
                  <a:srgbClr val="272525"/>
                </a:solidFill>
                <a:latin typeface="Petrona" pitchFamily="34" charset="0"/>
                <a:ea typeface="Petrona" pitchFamily="34" charset="-122"/>
                <a:cs typeface="Petrona" pitchFamily="34" charset="-120"/>
              </a:rPr>
              <a:t>To Design Dual Active Bridge Converter</a:t>
            </a:r>
            <a:endParaRPr lang="en-US" sz="1918" dirty="0"/>
          </a:p>
        </p:txBody>
      </p:sp>
      <p:sp>
        <p:nvSpPr>
          <p:cNvPr id="17" name="Text 13"/>
          <p:cNvSpPr/>
          <p:nvPr/>
        </p:nvSpPr>
        <p:spPr>
          <a:xfrm>
            <a:off x="1252299" y="5275421"/>
            <a:ext cx="7242334" cy="593408"/>
          </a:xfrm>
          <a:prstGeom prst="rect">
            <a:avLst/>
          </a:prstGeom>
          <a:noFill/>
          <a:ln/>
        </p:spPr>
        <p:txBody>
          <a:bodyPr wrap="square" rtlCol="0" anchor="t"/>
          <a:lstStyle/>
          <a:p>
            <a:pPr marL="0" indent="0">
              <a:lnSpc>
                <a:spcPts val="2338"/>
              </a:lnSpc>
              <a:buNone/>
            </a:pPr>
            <a:r>
              <a:rPr lang="en-US" sz="1461" dirty="0">
                <a:solidFill>
                  <a:srgbClr val="272525"/>
                </a:solidFill>
                <a:latin typeface="Inter" pitchFamily="34" charset="0"/>
                <a:ea typeface="Inter" pitchFamily="34" charset="-122"/>
                <a:cs typeface="Inter" pitchFamily="34" charset="-120"/>
              </a:rPr>
              <a:t>Design a Dual Active Bridge (DAB) converter for DC-DC conversion, enabling bidirectional power flow and supporting vehicle-to-grid applications.</a:t>
            </a:r>
            <a:endParaRPr lang="en-US" sz="1461" dirty="0"/>
          </a:p>
        </p:txBody>
      </p:sp>
      <p:sp>
        <p:nvSpPr>
          <p:cNvPr id="18" name="Shape 14"/>
          <p:cNvSpPr/>
          <p:nvPr/>
        </p:nvSpPr>
        <p:spPr>
          <a:xfrm>
            <a:off x="649367" y="6263045"/>
            <a:ext cx="417433" cy="417433"/>
          </a:xfrm>
          <a:prstGeom prst="roundRect">
            <a:avLst>
              <a:gd name="adj" fmla="val 18669"/>
            </a:avLst>
          </a:prstGeom>
          <a:solidFill>
            <a:srgbClr val="CCEEFF"/>
          </a:solidFill>
          <a:ln w="7620">
            <a:solidFill>
              <a:srgbClr val="B2D4E5"/>
            </a:solidFill>
            <a:prstDash val="solid"/>
          </a:ln>
        </p:spPr>
      </p:sp>
      <p:sp>
        <p:nvSpPr>
          <p:cNvPr id="19" name="Text 15"/>
          <p:cNvSpPr/>
          <p:nvPr/>
        </p:nvSpPr>
        <p:spPr>
          <a:xfrm>
            <a:off x="779264" y="6325553"/>
            <a:ext cx="157520" cy="292298"/>
          </a:xfrm>
          <a:prstGeom prst="rect">
            <a:avLst/>
          </a:prstGeom>
          <a:noFill/>
          <a:ln/>
        </p:spPr>
        <p:txBody>
          <a:bodyPr wrap="none" rtlCol="0" anchor="t"/>
          <a:lstStyle/>
          <a:p>
            <a:pPr marL="0" indent="0" algn="ctr">
              <a:lnSpc>
                <a:spcPts val="2301"/>
              </a:lnSpc>
              <a:buNone/>
            </a:pPr>
            <a:r>
              <a:rPr lang="en-US" sz="2301" b="1" dirty="0">
                <a:solidFill>
                  <a:srgbClr val="272525"/>
                </a:solidFill>
                <a:latin typeface="Petrona" pitchFamily="34" charset="0"/>
                <a:ea typeface="Petrona" pitchFamily="34" charset="-122"/>
                <a:cs typeface="Petrona" pitchFamily="34" charset="-120"/>
              </a:rPr>
              <a:t>4</a:t>
            </a:r>
            <a:endParaRPr lang="en-US" sz="2301" dirty="0"/>
          </a:p>
        </p:txBody>
      </p:sp>
      <p:sp>
        <p:nvSpPr>
          <p:cNvPr id="20" name="Text 16"/>
          <p:cNvSpPr/>
          <p:nvPr/>
        </p:nvSpPr>
        <p:spPr>
          <a:xfrm>
            <a:off x="1252299" y="6263045"/>
            <a:ext cx="3228380" cy="304324"/>
          </a:xfrm>
          <a:prstGeom prst="rect">
            <a:avLst/>
          </a:prstGeom>
          <a:noFill/>
          <a:ln/>
        </p:spPr>
        <p:txBody>
          <a:bodyPr wrap="none" rtlCol="0" anchor="t"/>
          <a:lstStyle/>
          <a:p>
            <a:pPr marL="0" indent="0">
              <a:lnSpc>
                <a:spcPts val="2397"/>
              </a:lnSpc>
              <a:buNone/>
            </a:pPr>
            <a:r>
              <a:rPr lang="en-US" sz="1918" b="1" dirty="0">
                <a:solidFill>
                  <a:srgbClr val="272525"/>
                </a:solidFill>
                <a:latin typeface="Petrona" pitchFamily="34" charset="0"/>
                <a:ea typeface="Petrona" pitchFamily="34" charset="-122"/>
                <a:cs typeface="Petrona" pitchFamily="34" charset="-120"/>
              </a:rPr>
              <a:t>To Achieve Advanced Control with FPGA</a:t>
            </a:r>
            <a:endParaRPr lang="en-US" sz="1918" dirty="0"/>
          </a:p>
        </p:txBody>
      </p:sp>
      <p:sp>
        <p:nvSpPr>
          <p:cNvPr id="21" name="Text 17"/>
          <p:cNvSpPr/>
          <p:nvPr/>
        </p:nvSpPr>
        <p:spPr>
          <a:xfrm>
            <a:off x="1252299" y="6678692"/>
            <a:ext cx="7242334" cy="593408"/>
          </a:xfrm>
          <a:prstGeom prst="rect">
            <a:avLst/>
          </a:prstGeom>
          <a:noFill/>
          <a:ln/>
        </p:spPr>
        <p:txBody>
          <a:bodyPr wrap="square" rtlCol="0" anchor="t"/>
          <a:lstStyle/>
          <a:p>
            <a:pPr marL="0" indent="0">
              <a:lnSpc>
                <a:spcPts val="2338"/>
              </a:lnSpc>
              <a:buNone/>
            </a:pPr>
            <a:r>
              <a:rPr lang="en-US" sz="1461" dirty="0">
                <a:solidFill>
                  <a:srgbClr val="272525"/>
                </a:solidFill>
                <a:latin typeface="Inter" pitchFamily="34" charset="0"/>
                <a:ea typeface="Inter" pitchFamily="34" charset="-122"/>
                <a:cs typeface="Inter" pitchFamily="34" charset="-120"/>
              </a:rPr>
              <a:t>Utilize FPGA for advanced control mechanisms, enabling faster response times, more complex algorithms, and adaptive control strategies.</a:t>
            </a:r>
            <a:endParaRPr lang="en-US" sz="1461" dirty="0"/>
          </a:p>
        </p:txBody>
      </p:sp>
      <p:sp>
        <p:nvSpPr>
          <p:cNvPr id="2" name="Rectangle 1">
            <a:extLst>
              <a:ext uri="{FF2B5EF4-FFF2-40B4-BE49-F238E27FC236}">
                <a16:creationId xmlns:a16="http://schemas.microsoft.com/office/drawing/2014/main" id="{C36D4CBB-0CD4-FAB2-EB98-E2EAAE5278EA}"/>
              </a:ext>
            </a:extLst>
          </p:cNvPr>
          <p:cNvSpPr/>
          <p:nvPr/>
        </p:nvSpPr>
        <p:spPr>
          <a:xfrm>
            <a:off x="0" y="7477246"/>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4" name="Text 1"/>
          <p:cNvSpPr/>
          <p:nvPr/>
        </p:nvSpPr>
        <p:spPr>
          <a:xfrm>
            <a:off x="1952506" y="711041"/>
            <a:ext cx="5154097" cy="644247"/>
          </a:xfrm>
          <a:prstGeom prst="rect">
            <a:avLst/>
          </a:prstGeom>
          <a:noFill/>
          <a:ln/>
        </p:spPr>
        <p:txBody>
          <a:bodyPr wrap="none" rtlCol="0" anchor="t"/>
          <a:lstStyle/>
          <a:p>
            <a:pPr marL="0" indent="0">
              <a:lnSpc>
                <a:spcPts val="5073"/>
              </a:lnSpc>
              <a:buNone/>
            </a:pPr>
            <a:r>
              <a:rPr lang="en-US" sz="4058" b="1" dirty="0">
                <a:solidFill>
                  <a:srgbClr val="000000"/>
                </a:solidFill>
                <a:latin typeface="Petrona" pitchFamily="34" charset="0"/>
                <a:ea typeface="Petrona" pitchFamily="34" charset="-122"/>
                <a:cs typeface="Petrona" pitchFamily="34" charset="-120"/>
              </a:rPr>
              <a:t>System Overview</a:t>
            </a:r>
            <a:endParaRPr lang="en-US" sz="4058" dirty="0"/>
          </a:p>
        </p:txBody>
      </p:sp>
      <p:sp>
        <p:nvSpPr>
          <p:cNvPr id="5" name="Shape 2"/>
          <p:cNvSpPr/>
          <p:nvPr/>
        </p:nvSpPr>
        <p:spPr>
          <a:xfrm>
            <a:off x="1952506" y="1747957"/>
            <a:ext cx="3444240" cy="1789986"/>
          </a:xfrm>
          <a:prstGeom prst="roundRect">
            <a:avLst>
              <a:gd name="adj" fmla="val 4607"/>
            </a:avLst>
          </a:prstGeom>
          <a:solidFill>
            <a:srgbClr val="CCEEFF"/>
          </a:solidFill>
          <a:ln w="7620">
            <a:solidFill>
              <a:srgbClr val="B2D4E5"/>
            </a:solidFill>
            <a:prstDash val="solid"/>
          </a:ln>
        </p:spPr>
      </p:sp>
      <p:sp>
        <p:nvSpPr>
          <p:cNvPr id="6" name="Text 3"/>
          <p:cNvSpPr/>
          <p:nvPr/>
        </p:nvSpPr>
        <p:spPr>
          <a:xfrm>
            <a:off x="2156460" y="1951911"/>
            <a:ext cx="2576989" cy="322064"/>
          </a:xfrm>
          <a:prstGeom prst="rect">
            <a:avLst/>
          </a:prstGeom>
          <a:noFill/>
          <a:ln/>
        </p:spPr>
        <p:txBody>
          <a:bodyPr wrap="none" rtlCol="0" anchor="t"/>
          <a:lstStyle/>
          <a:p>
            <a:pPr marL="0" indent="0">
              <a:lnSpc>
                <a:spcPts val="2536"/>
              </a:lnSpc>
              <a:buNone/>
            </a:pPr>
            <a:r>
              <a:rPr lang="en-US" sz="2029" b="1" dirty="0">
                <a:solidFill>
                  <a:srgbClr val="272525"/>
                </a:solidFill>
                <a:latin typeface="Petrona" pitchFamily="34" charset="0"/>
                <a:ea typeface="Petrona" pitchFamily="34" charset="-122"/>
                <a:cs typeface="Petrona" pitchFamily="34" charset="-120"/>
              </a:rPr>
              <a:t>Battery Pack</a:t>
            </a:r>
            <a:endParaRPr lang="en-US" sz="2029" dirty="0"/>
          </a:p>
        </p:txBody>
      </p:sp>
      <p:sp>
        <p:nvSpPr>
          <p:cNvPr id="7" name="Text 4"/>
          <p:cNvSpPr/>
          <p:nvPr/>
        </p:nvSpPr>
        <p:spPr>
          <a:xfrm>
            <a:off x="2156460" y="2391728"/>
            <a:ext cx="3036332" cy="628174"/>
          </a:xfrm>
          <a:prstGeom prst="rect">
            <a:avLst/>
          </a:prstGeom>
          <a:noFill/>
          <a:ln/>
        </p:spPr>
        <p:txBody>
          <a:bodyPr wrap="square" rtlCol="0" anchor="t"/>
          <a:lstStyle/>
          <a:p>
            <a:pPr marL="0" indent="0">
              <a:lnSpc>
                <a:spcPts val="2474"/>
              </a:lnSpc>
              <a:buNone/>
            </a:pPr>
            <a:r>
              <a:rPr lang="en-US" sz="1546" dirty="0">
                <a:solidFill>
                  <a:srgbClr val="272525"/>
                </a:solidFill>
                <a:latin typeface="Inter" pitchFamily="34" charset="0"/>
                <a:ea typeface="Inter" pitchFamily="34" charset="-122"/>
                <a:cs typeface="Inter" pitchFamily="34" charset="-120"/>
              </a:rPr>
              <a:t>Stores energy for powering the electric motor.</a:t>
            </a:r>
            <a:endParaRPr lang="en-US" sz="1546" dirty="0"/>
          </a:p>
        </p:txBody>
      </p:sp>
      <p:sp>
        <p:nvSpPr>
          <p:cNvPr id="8" name="Shape 5"/>
          <p:cNvSpPr/>
          <p:nvPr/>
        </p:nvSpPr>
        <p:spPr>
          <a:xfrm>
            <a:off x="5593080" y="1747957"/>
            <a:ext cx="3444240" cy="1789986"/>
          </a:xfrm>
          <a:prstGeom prst="roundRect">
            <a:avLst>
              <a:gd name="adj" fmla="val 4607"/>
            </a:avLst>
          </a:prstGeom>
          <a:solidFill>
            <a:srgbClr val="CCEEFF"/>
          </a:solidFill>
          <a:ln w="7620">
            <a:solidFill>
              <a:srgbClr val="B2D4E5"/>
            </a:solidFill>
            <a:prstDash val="solid"/>
          </a:ln>
        </p:spPr>
      </p:sp>
      <p:sp>
        <p:nvSpPr>
          <p:cNvPr id="9" name="Text 6"/>
          <p:cNvSpPr/>
          <p:nvPr/>
        </p:nvSpPr>
        <p:spPr>
          <a:xfrm>
            <a:off x="5797034" y="1951911"/>
            <a:ext cx="2576989" cy="322064"/>
          </a:xfrm>
          <a:prstGeom prst="rect">
            <a:avLst/>
          </a:prstGeom>
          <a:noFill/>
          <a:ln/>
        </p:spPr>
        <p:txBody>
          <a:bodyPr wrap="none" rtlCol="0" anchor="t"/>
          <a:lstStyle/>
          <a:p>
            <a:pPr marL="0" indent="0">
              <a:lnSpc>
                <a:spcPts val="2536"/>
              </a:lnSpc>
              <a:buNone/>
            </a:pPr>
            <a:r>
              <a:rPr lang="en-US" sz="2029" b="1" dirty="0">
                <a:solidFill>
                  <a:srgbClr val="272525"/>
                </a:solidFill>
                <a:latin typeface="Petrona" pitchFamily="34" charset="0"/>
                <a:ea typeface="Petrona" pitchFamily="34" charset="-122"/>
                <a:cs typeface="Petrona" pitchFamily="34" charset="-120"/>
              </a:rPr>
              <a:t>Electric Motor</a:t>
            </a:r>
            <a:endParaRPr lang="en-US" sz="2029" dirty="0"/>
          </a:p>
        </p:txBody>
      </p:sp>
      <p:sp>
        <p:nvSpPr>
          <p:cNvPr id="10" name="Text 7"/>
          <p:cNvSpPr/>
          <p:nvPr/>
        </p:nvSpPr>
        <p:spPr>
          <a:xfrm>
            <a:off x="5797034" y="2391728"/>
            <a:ext cx="3036332" cy="942261"/>
          </a:xfrm>
          <a:prstGeom prst="rect">
            <a:avLst/>
          </a:prstGeom>
          <a:noFill/>
          <a:ln/>
        </p:spPr>
        <p:txBody>
          <a:bodyPr wrap="square" rtlCol="0" anchor="t"/>
          <a:lstStyle/>
          <a:p>
            <a:pPr marL="0" indent="0">
              <a:lnSpc>
                <a:spcPts val="2474"/>
              </a:lnSpc>
              <a:buNone/>
            </a:pPr>
            <a:r>
              <a:rPr lang="en-US" sz="1546" dirty="0">
                <a:solidFill>
                  <a:srgbClr val="272525"/>
                </a:solidFill>
                <a:latin typeface="Inter" pitchFamily="34" charset="0"/>
                <a:ea typeface="Inter" pitchFamily="34" charset="-122"/>
                <a:cs typeface="Inter" pitchFamily="34" charset="-120"/>
              </a:rPr>
              <a:t>Converts electrical energy into mechanical energy to propel the vehicle.</a:t>
            </a:r>
            <a:endParaRPr lang="en-US" sz="1546" dirty="0"/>
          </a:p>
        </p:txBody>
      </p:sp>
      <p:sp>
        <p:nvSpPr>
          <p:cNvPr id="11" name="Shape 8"/>
          <p:cNvSpPr/>
          <p:nvPr/>
        </p:nvSpPr>
        <p:spPr>
          <a:xfrm>
            <a:off x="9233654" y="1747957"/>
            <a:ext cx="3444240" cy="1789986"/>
          </a:xfrm>
          <a:prstGeom prst="roundRect">
            <a:avLst>
              <a:gd name="adj" fmla="val 4607"/>
            </a:avLst>
          </a:prstGeom>
          <a:solidFill>
            <a:srgbClr val="CCEEFF"/>
          </a:solidFill>
          <a:ln w="7620">
            <a:solidFill>
              <a:srgbClr val="B2D4E5"/>
            </a:solidFill>
            <a:prstDash val="solid"/>
          </a:ln>
        </p:spPr>
      </p:sp>
      <p:sp>
        <p:nvSpPr>
          <p:cNvPr id="12" name="Text 9"/>
          <p:cNvSpPr/>
          <p:nvPr/>
        </p:nvSpPr>
        <p:spPr>
          <a:xfrm>
            <a:off x="9437608" y="1951911"/>
            <a:ext cx="2576989" cy="322064"/>
          </a:xfrm>
          <a:prstGeom prst="rect">
            <a:avLst/>
          </a:prstGeom>
          <a:noFill/>
          <a:ln/>
        </p:spPr>
        <p:txBody>
          <a:bodyPr wrap="none" rtlCol="0" anchor="t"/>
          <a:lstStyle/>
          <a:p>
            <a:pPr marL="0" indent="0">
              <a:lnSpc>
                <a:spcPts val="2536"/>
              </a:lnSpc>
              <a:buNone/>
            </a:pPr>
            <a:r>
              <a:rPr lang="en-US" sz="2029" b="1" dirty="0">
                <a:solidFill>
                  <a:srgbClr val="272525"/>
                </a:solidFill>
                <a:latin typeface="Petrona" pitchFamily="34" charset="0"/>
                <a:ea typeface="Petrona" pitchFamily="34" charset="-122"/>
                <a:cs typeface="Petrona" pitchFamily="34" charset="-120"/>
              </a:rPr>
              <a:t>Charging System</a:t>
            </a:r>
            <a:endParaRPr lang="en-US" sz="2029" dirty="0"/>
          </a:p>
        </p:txBody>
      </p:sp>
      <p:sp>
        <p:nvSpPr>
          <p:cNvPr id="13" name="Text 10"/>
          <p:cNvSpPr/>
          <p:nvPr/>
        </p:nvSpPr>
        <p:spPr>
          <a:xfrm>
            <a:off x="9437608" y="2391728"/>
            <a:ext cx="3240286" cy="942261"/>
          </a:xfrm>
          <a:prstGeom prst="rect">
            <a:avLst/>
          </a:prstGeom>
          <a:noFill/>
          <a:ln/>
        </p:spPr>
        <p:txBody>
          <a:bodyPr wrap="square" rtlCol="0" anchor="t"/>
          <a:lstStyle/>
          <a:p>
            <a:pPr marL="0" indent="0">
              <a:lnSpc>
                <a:spcPts val="2474"/>
              </a:lnSpc>
              <a:buNone/>
            </a:pPr>
            <a:r>
              <a:rPr lang="en-US" sz="1546" dirty="0">
                <a:solidFill>
                  <a:srgbClr val="272525"/>
                </a:solidFill>
                <a:latin typeface="Inter" pitchFamily="34" charset="0"/>
                <a:ea typeface="Inter" pitchFamily="34" charset="-122"/>
                <a:cs typeface="Inter" pitchFamily="34" charset="-120"/>
              </a:rPr>
              <a:t>Manages the charging process, converting AC power to DC and regulating battery charging.</a:t>
            </a:r>
            <a:endParaRPr lang="en-US" sz="1546" dirty="0"/>
          </a:p>
        </p:txBody>
      </p:sp>
      <p:sp>
        <p:nvSpPr>
          <p:cNvPr id="14" name="Shape 11"/>
          <p:cNvSpPr/>
          <p:nvPr/>
        </p:nvSpPr>
        <p:spPr>
          <a:xfrm>
            <a:off x="1952506" y="3734276"/>
            <a:ext cx="3444240" cy="2426137"/>
          </a:xfrm>
          <a:prstGeom prst="roundRect">
            <a:avLst>
              <a:gd name="adj" fmla="val 3399"/>
            </a:avLst>
          </a:prstGeom>
          <a:solidFill>
            <a:srgbClr val="CCEEFF"/>
          </a:solidFill>
          <a:ln w="7620">
            <a:solidFill>
              <a:srgbClr val="B2D4E5"/>
            </a:solidFill>
            <a:prstDash val="solid"/>
          </a:ln>
        </p:spPr>
      </p:sp>
      <p:sp>
        <p:nvSpPr>
          <p:cNvPr id="15" name="Text 12"/>
          <p:cNvSpPr/>
          <p:nvPr/>
        </p:nvSpPr>
        <p:spPr>
          <a:xfrm>
            <a:off x="2156460" y="3938230"/>
            <a:ext cx="3036332" cy="644128"/>
          </a:xfrm>
          <a:prstGeom prst="rect">
            <a:avLst/>
          </a:prstGeom>
          <a:noFill/>
          <a:ln/>
        </p:spPr>
        <p:txBody>
          <a:bodyPr wrap="square" rtlCol="0" anchor="t"/>
          <a:lstStyle/>
          <a:p>
            <a:pPr marL="0" indent="0">
              <a:lnSpc>
                <a:spcPts val="2536"/>
              </a:lnSpc>
              <a:buNone/>
            </a:pPr>
            <a:r>
              <a:rPr lang="en-US" sz="2029" b="1" dirty="0">
                <a:solidFill>
                  <a:srgbClr val="272525"/>
                </a:solidFill>
                <a:latin typeface="Petrona" pitchFamily="34" charset="0"/>
                <a:ea typeface="Petrona" pitchFamily="34" charset="-122"/>
                <a:cs typeface="Petrona" pitchFamily="34" charset="-120"/>
              </a:rPr>
              <a:t>Thermal Management System</a:t>
            </a:r>
            <a:endParaRPr lang="en-US" sz="2029" dirty="0"/>
          </a:p>
        </p:txBody>
      </p:sp>
      <p:sp>
        <p:nvSpPr>
          <p:cNvPr id="16" name="Text 13"/>
          <p:cNvSpPr/>
          <p:nvPr/>
        </p:nvSpPr>
        <p:spPr>
          <a:xfrm>
            <a:off x="2156460" y="4700111"/>
            <a:ext cx="3036332" cy="1256348"/>
          </a:xfrm>
          <a:prstGeom prst="rect">
            <a:avLst/>
          </a:prstGeom>
          <a:noFill/>
          <a:ln/>
        </p:spPr>
        <p:txBody>
          <a:bodyPr wrap="square" rtlCol="0" anchor="t"/>
          <a:lstStyle/>
          <a:p>
            <a:pPr marL="0" indent="0">
              <a:lnSpc>
                <a:spcPts val="2474"/>
              </a:lnSpc>
              <a:buNone/>
            </a:pPr>
            <a:r>
              <a:rPr lang="en-US" sz="1546" dirty="0">
                <a:solidFill>
                  <a:srgbClr val="272525"/>
                </a:solidFill>
                <a:latin typeface="Inter" pitchFamily="34" charset="0"/>
                <a:ea typeface="Inter" pitchFamily="34" charset="-122"/>
                <a:cs typeface="Inter" pitchFamily="34" charset="-120"/>
              </a:rPr>
              <a:t>Regulates the temperature of the battery pack and other components to ensure optimal performance and safety.</a:t>
            </a:r>
            <a:endParaRPr lang="en-US" sz="1546" dirty="0"/>
          </a:p>
        </p:txBody>
      </p:sp>
      <p:sp>
        <p:nvSpPr>
          <p:cNvPr id="17" name="Shape 14"/>
          <p:cNvSpPr/>
          <p:nvPr/>
        </p:nvSpPr>
        <p:spPr>
          <a:xfrm>
            <a:off x="5593080" y="3734276"/>
            <a:ext cx="3444240" cy="2426137"/>
          </a:xfrm>
          <a:prstGeom prst="roundRect">
            <a:avLst>
              <a:gd name="adj" fmla="val 3399"/>
            </a:avLst>
          </a:prstGeom>
          <a:solidFill>
            <a:srgbClr val="CCEEFF"/>
          </a:solidFill>
          <a:ln w="7620">
            <a:solidFill>
              <a:srgbClr val="B2D4E5"/>
            </a:solidFill>
            <a:prstDash val="solid"/>
          </a:ln>
        </p:spPr>
      </p:sp>
      <p:sp>
        <p:nvSpPr>
          <p:cNvPr id="18" name="Text 15"/>
          <p:cNvSpPr/>
          <p:nvPr/>
        </p:nvSpPr>
        <p:spPr>
          <a:xfrm>
            <a:off x="5797034" y="3938230"/>
            <a:ext cx="2576989" cy="322064"/>
          </a:xfrm>
          <a:prstGeom prst="rect">
            <a:avLst/>
          </a:prstGeom>
          <a:noFill/>
          <a:ln/>
        </p:spPr>
        <p:txBody>
          <a:bodyPr wrap="none" rtlCol="0" anchor="t"/>
          <a:lstStyle/>
          <a:p>
            <a:pPr marL="0" indent="0">
              <a:lnSpc>
                <a:spcPts val="2536"/>
              </a:lnSpc>
              <a:buNone/>
            </a:pPr>
            <a:r>
              <a:rPr lang="en-US" sz="2029" b="1" dirty="0">
                <a:solidFill>
                  <a:srgbClr val="272525"/>
                </a:solidFill>
                <a:latin typeface="Petrona" pitchFamily="34" charset="0"/>
                <a:ea typeface="Petrona" pitchFamily="34" charset="-122"/>
                <a:cs typeface="Petrona" pitchFamily="34" charset="-120"/>
              </a:rPr>
              <a:t>AC-DC Converter</a:t>
            </a:r>
            <a:endParaRPr lang="en-US" sz="2029" dirty="0"/>
          </a:p>
        </p:txBody>
      </p:sp>
      <p:sp>
        <p:nvSpPr>
          <p:cNvPr id="19" name="Text 16"/>
          <p:cNvSpPr/>
          <p:nvPr/>
        </p:nvSpPr>
        <p:spPr>
          <a:xfrm>
            <a:off x="5797034" y="4378047"/>
            <a:ext cx="3036332" cy="628174"/>
          </a:xfrm>
          <a:prstGeom prst="rect">
            <a:avLst/>
          </a:prstGeom>
          <a:noFill/>
          <a:ln/>
        </p:spPr>
        <p:txBody>
          <a:bodyPr wrap="square" rtlCol="0" anchor="t"/>
          <a:lstStyle/>
          <a:p>
            <a:pPr marL="0" indent="0">
              <a:lnSpc>
                <a:spcPts val="2474"/>
              </a:lnSpc>
              <a:buNone/>
            </a:pPr>
            <a:r>
              <a:rPr lang="en-US" sz="1546" dirty="0">
                <a:solidFill>
                  <a:srgbClr val="272525"/>
                </a:solidFill>
                <a:latin typeface="Inter" pitchFamily="34" charset="0"/>
                <a:ea typeface="Inter" pitchFamily="34" charset="-122"/>
                <a:cs typeface="Inter" pitchFamily="34" charset="-120"/>
              </a:rPr>
              <a:t>Converts grid AC power to DC power for battery charging.</a:t>
            </a:r>
            <a:endParaRPr lang="en-US" sz="1546" dirty="0"/>
          </a:p>
        </p:txBody>
      </p:sp>
      <p:sp>
        <p:nvSpPr>
          <p:cNvPr id="20" name="Shape 17"/>
          <p:cNvSpPr/>
          <p:nvPr/>
        </p:nvSpPr>
        <p:spPr>
          <a:xfrm>
            <a:off x="9233654" y="3734276"/>
            <a:ext cx="3444240" cy="2426137"/>
          </a:xfrm>
          <a:prstGeom prst="roundRect">
            <a:avLst>
              <a:gd name="adj" fmla="val 3399"/>
            </a:avLst>
          </a:prstGeom>
          <a:solidFill>
            <a:srgbClr val="CCEEFF"/>
          </a:solidFill>
          <a:ln w="7620">
            <a:solidFill>
              <a:srgbClr val="B2D4E5"/>
            </a:solidFill>
            <a:prstDash val="solid"/>
          </a:ln>
        </p:spPr>
      </p:sp>
      <p:sp>
        <p:nvSpPr>
          <p:cNvPr id="21" name="Text 18"/>
          <p:cNvSpPr/>
          <p:nvPr/>
        </p:nvSpPr>
        <p:spPr>
          <a:xfrm>
            <a:off x="9437608" y="3938230"/>
            <a:ext cx="3036332" cy="644128"/>
          </a:xfrm>
          <a:prstGeom prst="rect">
            <a:avLst/>
          </a:prstGeom>
          <a:noFill/>
          <a:ln/>
        </p:spPr>
        <p:txBody>
          <a:bodyPr wrap="square" rtlCol="0" anchor="t"/>
          <a:lstStyle/>
          <a:p>
            <a:pPr marL="0" indent="0">
              <a:lnSpc>
                <a:spcPts val="2536"/>
              </a:lnSpc>
              <a:buNone/>
            </a:pPr>
            <a:r>
              <a:rPr lang="en-US" sz="2029" b="1" dirty="0">
                <a:solidFill>
                  <a:srgbClr val="272525"/>
                </a:solidFill>
                <a:latin typeface="Petrona" pitchFamily="34" charset="0"/>
                <a:ea typeface="Petrona" pitchFamily="34" charset="-122"/>
                <a:cs typeface="Petrona" pitchFamily="34" charset="-120"/>
              </a:rPr>
              <a:t>Electric Vehicle Control Unit</a:t>
            </a:r>
            <a:endParaRPr lang="en-US" sz="2029" dirty="0"/>
          </a:p>
        </p:txBody>
      </p:sp>
      <p:sp>
        <p:nvSpPr>
          <p:cNvPr id="22" name="Text 19"/>
          <p:cNvSpPr/>
          <p:nvPr/>
        </p:nvSpPr>
        <p:spPr>
          <a:xfrm>
            <a:off x="9437608" y="4700111"/>
            <a:ext cx="3036332" cy="1256348"/>
          </a:xfrm>
          <a:prstGeom prst="rect">
            <a:avLst/>
          </a:prstGeom>
          <a:noFill/>
          <a:ln/>
        </p:spPr>
        <p:txBody>
          <a:bodyPr wrap="square" rtlCol="0" anchor="t"/>
          <a:lstStyle/>
          <a:p>
            <a:pPr marL="0" indent="0">
              <a:lnSpc>
                <a:spcPts val="2474"/>
              </a:lnSpc>
              <a:buNone/>
            </a:pPr>
            <a:r>
              <a:rPr lang="en-US" sz="1546" dirty="0">
                <a:solidFill>
                  <a:srgbClr val="272525"/>
                </a:solidFill>
                <a:latin typeface="Inter" pitchFamily="34" charset="0"/>
                <a:ea typeface="Inter" pitchFamily="34" charset="-122"/>
                <a:cs typeface="Inter" pitchFamily="34" charset="-120"/>
              </a:rPr>
              <a:t>Manages overall vehicle operation, including powertrain control, charging, and safety systems.</a:t>
            </a:r>
            <a:endParaRPr lang="en-US" sz="1546" dirty="0"/>
          </a:p>
        </p:txBody>
      </p:sp>
      <p:sp>
        <p:nvSpPr>
          <p:cNvPr id="23" name="Shape 20"/>
          <p:cNvSpPr/>
          <p:nvPr/>
        </p:nvSpPr>
        <p:spPr>
          <a:xfrm>
            <a:off x="1952506" y="6356747"/>
            <a:ext cx="10725388" cy="1161812"/>
          </a:xfrm>
          <a:prstGeom prst="roundRect">
            <a:avLst>
              <a:gd name="adj" fmla="val 7098"/>
            </a:avLst>
          </a:prstGeom>
          <a:solidFill>
            <a:srgbClr val="CCEEFF"/>
          </a:solidFill>
          <a:ln w="7620">
            <a:solidFill>
              <a:srgbClr val="B2D4E5"/>
            </a:solidFill>
            <a:prstDash val="solid"/>
          </a:ln>
        </p:spPr>
      </p:sp>
      <p:sp>
        <p:nvSpPr>
          <p:cNvPr id="24" name="Text 21"/>
          <p:cNvSpPr/>
          <p:nvPr/>
        </p:nvSpPr>
        <p:spPr>
          <a:xfrm>
            <a:off x="2156460" y="6560701"/>
            <a:ext cx="2576989" cy="322064"/>
          </a:xfrm>
          <a:prstGeom prst="rect">
            <a:avLst/>
          </a:prstGeom>
          <a:noFill/>
          <a:ln/>
        </p:spPr>
        <p:txBody>
          <a:bodyPr wrap="none" rtlCol="0" anchor="t"/>
          <a:lstStyle/>
          <a:p>
            <a:pPr marL="0" indent="0">
              <a:lnSpc>
                <a:spcPts val="2536"/>
              </a:lnSpc>
              <a:buNone/>
            </a:pPr>
            <a:r>
              <a:rPr lang="en-US" sz="2029" b="1" dirty="0">
                <a:solidFill>
                  <a:srgbClr val="272525"/>
                </a:solidFill>
                <a:latin typeface="Petrona" pitchFamily="34" charset="0"/>
                <a:ea typeface="Petrona" pitchFamily="34" charset="-122"/>
                <a:cs typeface="Petrona" pitchFamily="34" charset="-120"/>
              </a:rPr>
              <a:t>Filters</a:t>
            </a:r>
            <a:endParaRPr lang="en-US" sz="2029" dirty="0"/>
          </a:p>
        </p:txBody>
      </p:sp>
      <p:sp>
        <p:nvSpPr>
          <p:cNvPr id="25" name="Text 22"/>
          <p:cNvSpPr/>
          <p:nvPr/>
        </p:nvSpPr>
        <p:spPr>
          <a:xfrm>
            <a:off x="2156460" y="7000518"/>
            <a:ext cx="10317480" cy="314087"/>
          </a:xfrm>
          <a:prstGeom prst="rect">
            <a:avLst/>
          </a:prstGeom>
          <a:noFill/>
          <a:ln/>
        </p:spPr>
        <p:txBody>
          <a:bodyPr wrap="none" rtlCol="0" anchor="t"/>
          <a:lstStyle/>
          <a:p>
            <a:pPr marL="0" indent="0">
              <a:lnSpc>
                <a:spcPts val="2474"/>
              </a:lnSpc>
              <a:buNone/>
            </a:pPr>
            <a:r>
              <a:rPr lang="en-US" sz="1546" dirty="0">
                <a:solidFill>
                  <a:srgbClr val="272525"/>
                </a:solidFill>
                <a:latin typeface="Inter" pitchFamily="34" charset="0"/>
                <a:ea typeface="Inter" pitchFamily="34" charset="-122"/>
                <a:cs typeface="Inter" pitchFamily="34" charset="-120"/>
              </a:rPr>
              <a:t>Reduce electromagnetic interference and noise in the system.</a:t>
            </a:r>
            <a:endParaRPr lang="en-US" sz="1546" dirty="0"/>
          </a:p>
        </p:txBody>
      </p:sp>
      <p:sp>
        <p:nvSpPr>
          <p:cNvPr id="2" name="Rectangle 1">
            <a:extLst>
              <a:ext uri="{FF2B5EF4-FFF2-40B4-BE49-F238E27FC236}">
                <a16:creationId xmlns:a16="http://schemas.microsoft.com/office/drawing/2014/main" id="{DDC34ED6-BB2B-0830-7513-06E120E0AC2A}"/>
              </a:ext>
            </a:extLst>
          </p:cNvPr>
          <p:cNvSpPr/>
          <p:nvPr/>
        </p:nvSpPr>
        <p:spPr>
          <a:xfrm>
            <a:off x="0" y="7477246"/>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Energies | Free Full-Text | Modelling, Analysis and Performance ...">
            <a:extLst>
              <a:ext uri="{FF2B5EF4-FFF2-40B4-BE49-F238E27FC236}">
                <a16:creationId xmlns:a16="http://schemas.microsoft.com/office/drawing/2014/main" id="{8A56ECCD-32FB-426A-8F1F-132C38ACAFC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86060"/>
            <a:ext cx="14630400" cy="8150155"/>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A9C7E815-3375-69F5-DCAB-63E0CEA3FA3E}"/>
              </a:ext>
            </a:extLst>
          </p:cNvPr>
          <p:cNvSpPr/>
          <p:nvPr/>
        </p:nvSpPr>
        <p:spPr>
          <a:xfrm>
            <a:off x="0" y="7477246"/>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4</a:t>
            </a:r>
          </a:p>
        </p:txBody>
      </p:sp>
    </p:spTree>
    <p:extLst>
      <p:ext uri="{BB962C8B-B14F-4D97-AF65-F5344CB8AC3E}">
        <p14:creationId xmlns:p14="http://schemas.microsoft.com/office/powerpoint/2010/main" val="40257329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2A78B-8448-03DE-7715-EAC1FE295DB9}"/>
              </a:ext>
            </a:extLst>
          </p:cNvPr>
          <p:cNvSpPr txBox="1">
            <a:spLocks/>
          </p:cNvSpPr>
          <p:nvPr/>
        </p:nvSpPr>
        <p:spPr>
          <a:xfrm>
            <a:off x="-226808" y="389394"/>
            <a:ext cx="9446111" cy="1325563"/>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a:latin typeface="Petrona"/>
              </a:rPr>
              <a:t>On board charging</a:t>
            </a:r>
          </a:p>
        </p:txBody>
      </p:sp>
      <p:sp>
        <p:nvSpPr>
          <p:cNvPr id="3" name="Content Placeholder 2">
            <a:extLst>
              <a:ext uri="{FF2B5EF4-FFF2-40B4-BE49-F238E27FC236}">
                <a16:creationId xmlns:a16="http://schemas.microsoft.com/office/drawing/2014/main" id="{AF9C6D38-1DCE-8A4D-EDDE-862675CB2663}"/>
              </a:ext>
            </a:extLst>
          </p:cNvPr>
          <p:cNvSpPr txBox="1">
            <a:spLocks/>
          </p:cNvSpPr>
          <p:nvPr/>
        </p:nvSpPr>
        <p:spPr>
          <a:xfrm>
            <a:off x="493956" y="2148353"/>
            <a:ext cx="8262769" cy="54895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a:latin typeface="Inter"/>
              </a:rPr>
              <a:t>A bridge between Electrical Vehicle Supply Equipment(EVSE) and the battery. </a:t>
            </a:r>
          </a:p>
          <a:p>
            <a:endParaRPr lang="en-US" sz="2800" dirty="0">
              <a:latin typeface="Inter"/>
            </a:endParaRPr>
          </a:p>
          <a:p>
            <a:r>
              <a:rPr lang="en-US" sz="2800" dirty="0">
                <a:latin typeface="Inter"/>
              </a:rPr>
              <a:t>Converts alternating current available in the grid to direct current which charges the battery in the vehicle.</a:t>
            </a:r>
          </a:p>
          <a:p>
            <a:pPr marL="0" indent="0">
              <a:buNone/>
            </a:pPr>
            <a:r>
              <a:rPr lang="en-US" sz="2800" dirty="0">
                <a:latin typeface="Inter"/>
              </a:rPr>
              <a:t> </a:t>
            </a:r>
          </a:p>
          <a:p>
            <a:r>
              <a:rPr lang="en-US" sz="2800" dirty="0">
                <a:latin typeface="Inter"/>
              </a:rPr>
              <a:t>Critical component in electric vehicles (EVs), enabling them to charge their batteries from standard electrical outlets or dedicated charging stations. </a:t>
            </a:r>
          </a:p>
        </p:txBody>
      </p:sp>
      <p:pic>
        <p:nvPicPr>
          <p:cNvPr id="8" name="Picture 6" descr="Open photo">
            <a:extLst>
              <a:ext uri="{FF2B5EF4-FFF2-40B4-BE49-F238E27FC236}">
                <a16:creationId xmlns:a16="http://schemas.microsoft.com/office/drawing/2014/main" id="{24AA1C8D-5F5E-4F75-7BEF-DB3B517F48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5469" y="1714957"/>
            <a:ext cx="6354931" cy="3819525"/>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1E128211-AE25-9E86-A668-914E0219AF5F}"/>
              </a:ext>
            </a:extLst>
          </p:cNvPr>
          <p:cNvSpPr txBox="1"/>
          <p:nvPr/>
        </p:nvSpPr>
        <p:spPr>
          <a:xfrm>
            <a:off x="9852289" y="5178508"/>
            <a:ext cx="3682547" cy="369332"/>
          </a:xfrm>
          <a:prstGeom prst="rect">
            <a:avLst/>
          </a:prstGeom>
          <a:noFill/>
        </p:spPr>
        <p:txBody>
          <a:bodyPr wrap="none" rtlCol="0">
            <a:spAutoFit/>
          </a:bodyPr>
          <a:lstStyle/>
          <a:p>
            <a:r>
              <a:rPr lang="en-US" dirty="0"/>
              <a:t>Fig: General Block Diagram of an OBC</a:t>
            </a:r>
          </a:p>
        </p:txBody>
      </p:sp>
      <p:sp>
        <p:nvSpPr>
          <p:cNvPr id="4" name="Rectangle 3">
            <a:extLst>
              <a:ext uri="{FF2B5EF4-FFF2-40B4-BE49-F238E27FC236}">
                <a16:creationId xmlns:a16="http://schemas.microsoft.com/office/drawing/2014/main" id="{D6A6CD53-C0D0-3A57-A97F-AF2B006A90B2}"/>
              </a:ext>
            </a:extLst>
          </p:cNvPr>
          <p:cNvSpPr/>
          <p:nvPr/>
        </p:nvSpPr>
        <p:spPr>
          <a:xfrm>
            <a:off x="0" y="7477246"/>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5</a:t>
            </a:r>
          </a:p>
        </p:txBody>
      </p:sp>
    </p:spTree>
    <p:extLst>
      <p:ext uri="{BB962C8B-B14F-4D97-AF65-F5344CB8AC3E}">
        <p14:creationId xmlns:p14="http://schemas.microsoft.com/office/powerpoint/2010/main" val="2412048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4" name="Text 1"/>
          <p:cNvSpPr/>
          <p:nvPr/>
        </p:nvSpPr>
        <p:spPr>
          <a:xfrm>
            <a:off x="864037" y="1186458"/>
            <a:ext cx="9417010" cy="809982"/>
          </a:xfrm>
          <a:prstGeom prst="rect">
            <a:avLst/>
          </a:prstGeom>
          <a:noFill/>
          <a:ln/>
        </p:spPr>
        <p:txBody>
          <a:bodyPr wrap="none" rtlCol="0" anchor="t"/>
          <a:lstStyle/>
          <a:p>
            <a:pPr marL="0" indent="0">
              <a:lnSpc>
                <a:spcPts val="6379"/>
              </a:lnSpc>
              <a:buNone/>
            </a:pPr>
            <a:r>
              <a:rPr lang="en-US" sz="5103" b="1" dirty="0">
                <a:solidFill>
                  <a:srgbClr val="000000"/>
                </a:solidFill>
                <a:latin typeface="Petrona" pitchFamily="34" charset="0"/>
                <a:ea typeface="Petrona" pitchFamily="34" charset="-122"/>
                <a:cs typeface="Petrona" pitchFamily="34" charset="-120"/>
              </a:rPr>
              <a:t>Onboard Charging Components</a:t>
            </a:r>
            <a:endParaRPr lang="en-US" sz="5103" dirty="0"/>
          </a:p>
        </p:txBody>
      </p:sp>
      <p:sp>
        <p:nvSpPr>
          <p:cNvPr id="5" name="Text 2"/>
          <p:cNvSpPr/>
          <p:nvPr/>
        </p:nvSpPr>
        <p:spPr>
          <a:xfrm>
            <a:off x="864037" y="2613541"/>
            <a:ext cx="2773918" cy="405051"/>
          </a:xfrm>
          <a:prstGeom prst="rect">
            <a:avLst/>
          </a:prstGeom>
          <a:noFill/>
          <a:ln/>
        </p:spPr>
        <p:txBody>
          <a:bodyPr wrap="none" rtlCol="0" anchor="t"/>
          <a:lstStyle/>
          <a:p>
            <a:pPr marL="0" indent="0">
              <a:lnSpc>
                <a:spcPts val="3189"/>
              </a:lnSpc>
              <a:buNone/>
            </a:pPr>
            <a:r>
              <a:rPr lang="en-US" sz="2552" b="1" dirty="0">
                <a:solidFill>
                  <a:srgbClr val="000000"/>
                </a:solidFill>
                <a:latin typeface="Petrona" pitchFamily="34" charset="0"/>
                <a:ea typeface="Petrona" pitchFamily="34" charset="-122"/>
                <a:cs typeface="Petrona" pitchFamily="34" charset="-120"/>
              </a:rPr>
              <a:t>EMI Filter</a:t>
            </a:r>
            <a:endParaRPr lang="en-US" sz="2552" dirty="0"/>
          </a:p>
        </p:txBody>
      </p:sp>
      <p:sp>
        <p:nvSpPr>
          <p:cNvPr id="6" name="Text 3"/>
          <p:cNvSpPr/>
          <p:nvPr/>
        </p:nvSpPr>
        <p:spPr>
          <a:xfrm>
            <a:off x="864037" y="3265408"/>
            <a:ext cx="2773918" cy="3555444"/>
          </a:xfrm>
          <a:prstGeom prst="rect">
            <a:avLst/>
          </a:prstGeom>
          <a:noFill/>
          <a:ln/>
        </p:spPr>
        <p:txBody>
          <a:bodyPr wrap="square" rtlCol="0" anchor="t"/>
          <a:lstStyle/>
          <a:p>
            <a:pPr marL="0" indent="0">
              <a:lnSpc>
                <a:spcPts val="3110"/>
              </a:lnSpc>
              <a:buNone/>
            </a:pPr>
            <a:r>
              <a:rPr lang="en-US" sz="1944" dirty="0">
                <a:solidFill>
                  <a:srgbClr val="272525"/>
                </a:solidFill>
                <a:latin typeface="Inter" pitchFamily="34" charset="0"/>
                <a:ea typeface="Inter" pitchFamily="34" charset="-122"/>
                <a:cs typeface="Inter" pitchFamily="34" charset="-120"/>
              </a:rPr>
              <a:t>Reduces electromagnetic interference generated by the switching power electronics, ensuring compliance with electromagnetic compatibility standards.</a:t>
            </a:r>
            <a:endParaRPr lang="en-US" sz="1944" dirty="0"/>
          </a:p>
        </p:txBody>
      </p:sp>
      <p:sp>
        <p:nvSpPr>
          <p:cNvPr id="7" name="Text 4"/>
          <p:cNvSpPr/>
          <p:nvPr/>
        </p:nvSpPr>
        <p:spPr>
          <a:xfrm>
            <a:off x="4247793" y="2613541"/>
            <a:ext cx="2773918" cy="810101"/>
          </a:xfrm>
          <a:prstGeom prst="rect">
            <a:avLst/>
          </a:prstGeom>
          <a:noFill/>
          <a:ln/>
        </p:spPr>
        <p:txBody>
          <a:bodyPr wrap="square" rtlCol="0" anchor="t"/>
          <a:lstStyle/>
          <a:p>
            <a:pPr marL="0" indent="0">
              <a:lnSpc>
                <a:spcPts val="3189"/>
              </a:lnSpc>
              <a:buNone/>
            </a:pPr>
            <a:r>
              <a:rPr lang="en-US" sz="2552" b="1" dirty="0">
                <a:solidFill>
                  <a:srgbClr val="000000"/>
                </a:solidFill>
                <a:latin typeface="Petrona" pitchFamily="34" charset="0"/>
                <a:ea typeface="Petrona" pitchFamily="34" charset="-122"/>
                <a:cs typeface="Petrona" pitchFamily="34" charset="-120"/>
              </a:rPr>
              <a:t>Power Factor Correction</a:t>
            </a:r>
            <a:endParaRPr lang="en-US" sz="2552" dirty="0"/>
          </a:p>
        </p:txBody>
      </p:sp>
      <p:sp>
        <p:nvSpPr>
          <p:cNvPr id="8" name="Text 5"/>
          <p:cNvSpPr/>
          <p:nvPr/>
        </p:nvSpPr>
        <p:spPr>
          <a:xfrm>
            <a:off x="4247793" y="3670459"/>
            <a:ext cx="2773918" cy="2765346"/>
          </a:xfrm>
          <a:prstGeom prst="rect">
            <a:avLst/>
          </a:prstGeom>
          <a:noFill/>
          <a:ln/>
        </p:spPr>
        <p:txBody>
          <a:bodyPr wrap="square" rtlCol="0" anchor="t"/>
          <a:lstStyle/>
          <a:p>
            <a:pPr marL="0" indent="0">
              <a:lnSpc>
                <a:spcPts val="3110"/>
              </a:lnSpc>
              <a:buNone/>
            </a:pPr>
            <a:r>
              <a:rPr lang="en-US" sz="1944" dirty="0">
                <a:solidFill>
                  <a:srgbClr val="272525"/>
                </a:solidFill>
                <a:latin typeface="Inter" pitchFamily="34" charset="0"/>
                <a:ea typeface="Inter" pitchFamily="34" charset="-122"/>
                <a:cs typeface="Inter" pitchFamily="34" charset="-120"/>
              </a:rPr>
              <a:t>Improves power efficiency by correcting the power factor of the AC input, reducing energy loss and improving grid compatibility.</a:t>
            </a:r>
            <a:endParaRPr lang="en-US" sz="1944" dirty="0"/>
          </a:p>
        </p:txBody>
      </p:sp>
      <p:sp>
        <p:nvSpPr>
          <p:cNvPr id="9" name="Text 6"/>
          <p:cNvSpPr/>
          <p:nvPr/>
        </p:nvSpPr>
        <p:spPr>
          <a:xfrm>
            <a:off x="7631549" y="2613541"/>
            <a:ext cx="2773918" cy="405051"/>
          </a:xfrm>
          <a:prstGeom prst="rect">
            <a:avLst/>
          </a:prstGeom>
          <a:noFill/>
          <a:ln/>
        </p:spPr>
        <p:txBody>
          <a:bodyPr wrap="none" rtlCol="0" anchor="t"/>
          <a:lstStyle/>
          <a:p>
            <a:pPr marL="0" indent="0">
              <a:lnSpc>
                <a:spcPts val="3189"/>
              </a:lnSpc>
              <a:buNone/>
            </a:pPr>
            <a:r>
              <a:rPr lang="en-US" sz="2552" b="1" dirty="0">
                <a:solidFill>
                  <a:srgbClr val="000000"/>
                </a:solidFill>
                <a:latin typeface="Petrona" pitchFamily="34" charset="0"/>
                <a:ea typeface="Petrona" pitchFamily="34" charset="-122"/>
                <a:cs typeface="Petrona" pitchFamily="34" charset="-120"/>
              </a:rPr>
              <a:t>AC-DC Converter</a:t>
            </a:r>
            <a:endParaRPr lang="en-US" sz="2552" dirty="0"/>
          </a:p>
        </p:txBody>
      </p:sp>
      <p:sp>
        <p:nvSpPr>
          <p:cNvPr id="10" name="Text 7"/>
          <p:cNvSpPr/>
          <p:nvPr/>
        </p:nvSpPr>
        <p:spPr>
          <a:xfrm>
            <a:off x="7631549" y="3265408"/>
            <a:ext cx="2773918" cy="1580198"/>
          </a:xfrm>
          <a:prstGeom prst="rect">
            <a:avLst/>
          </a:prstGeom>
          <a:noFill/>
          <a:ln/>
        </p:spPr>
        <p:txBody>
          <a:bodyPr wrap="square" rtlCol="0" anchor="t"/>
          <a:lstStyle/>
          <a:p>
            <a:pPr marL="0" indent="0">
              <a:lnSpc>
                <a:spcPts val="3110"/>
              </a:lnSpc>
              <a:buNone/>
            </a:pPr>
            <a:r>
              <a:rPr lang="en-US" sz="1944" dirty="0">
                <a:solidFill>
                  <a:srgbClr val="272525"/>
                </a:solidFill>
                <a:latin typeface="Inter" pitchFamily="34" charset="0"/>
                <a:ea typeface="Inter" pitchFamily="34" charset="-122"/>
                <a:cs typeface="Inter" pitchFamily="34" charset="-120"/>
              </a:rPr>
              <a:t>Converts the grid's AC power to DC power, suitable for charging the battery pack.</a:t>
            </a:r>
            <a:endParaRPr lang="en-US" sz="1944" dirty="0"/>
          </a:p>
        </p:txBody>
      </p:sp>
      <p:sp>
        <p:nvSpPr>
          <p:cNvPr id="11" name="Text 8"/>
          <p:cNvSpPr/>
          <p:nvPr/>
        </p:nvSpPr>
        <p:spPr>
          <a:xfrm>
            <a:off x="11015305" y="2613541"/>
            <a:ext cx="2773918" cy="405051"/>
          </a:xfrm>
          <a:prstGeom prst="rect">
            <a:avLst/>
          </a:prstGeom>
          <a:noFill/>
          <a:ln/>
        </p:spPr>
        <p:txBody>
          <a:bodyPr wrap="none" rtlCol="0" anchor="t"/>
          <a:lstStyle/>
          <a:p>
            <a:pPr marL="0" indent="0">
              <a:lnSpc>
                <a:spcPts val="3189"/>
              </a:lnSpc>
              <a:buNone/>
            </a:pPr>
            <a:r>
              <a:rPr lang="en-US" sz="2552" b="1" dirty="0">
                <a:solidFill>
                  <a:srgbClr val="000000"/>
                </a:solidFill>
                <a:latin typeface="Petrona" pitchFamily="34" charset="0"/>
                <a:ea typeface="Petrona" pitchFamily="34" charset="-122"/>
                <a:cs typeface="Petrona" pitchFamily="34" charset="-120"/>
              </a:rPr>
              <a:t>DC-DC Converter</a:t>
            </a:r>
            <a:endParaRPr lang="en-US" sz="2552" dirty="0"/>
          </a:p>
        </p:txBody>
      </p:sp>
      <p:sp>
        <p:nvSpPr>
          <p:cNvPr id="12" name="Text 9"/>
          <p:cNvSpPr/>
          <p:nvPr/>
        </p:nvSpPr>
        <p:spPr>
          <a:xfrm>
            <a:off x="11015305" y="3265408"/>
            <a:ext cx="2773918" cy="2370296"/>
          </a:xfrm>
          <a:prstGeom prst="rect">
            <a:avLst/>
          </a:prstGeom>
          <a:noFill/>
          <a:ln/>
        </p:spPr>
        <p:txBody>
          <a:bodyPr wrap="square" rtlCol="0" anchor="t"/>
          <a:lstStyle/>
          <a:p>
            <a:pPr marL="0" indent="0">
              <a:lnSpc>
                <a:spcPts val="3110"/>
              </a:lnSpc>
              <a:buNone/>
            </a:pPr>
            <a:r>
              <a:rPr lang="en-US" sz="1944" dirty="0">
                <a:solidFill>
                  <a:srgbClr val="272525"/>
                </a:solidFill>
                <a:latin typeface="Inter" pitchFamily="34" charset="0"/>
                <a:ea typeface="Inter" pitchFamily="34" charset="-122"/>
                <a:cs typeface="Inter" pitchFamily="34" charset="-120"/>
              </a:rPr>
              <a:t>Adjusts the voltage levels of the DC power to match the battery's requirements, ensuring efficient and safe charging.</a:t>
            </a:r>
            <a:endParaRPr lang="en-US" sz="1944" dirty="0"/>
          </a:p>
        </p:txBody>
      </p:sp>
      <p:sp>
        <p:nvSpPr>
          <p:cNvPr id="2" name="Rectangle 1">
            <a:extLst>
              <a:ext uri="{FF2B5EF4-FFF2-40B4-BE49-F238E27FC236}">
                <a16:creationId xmlns:a16="http://schemas.microsoft.com/office/drawing/2014/main" id="{B34FEB56-8ECD-132A-D549-DC19DF19A546}"/>
              </a:ext>
            </a:extLst>
          </p:cNvPr>
          <p:cNvSpPr/>
          <p:nvPr/>
        </p:nvSpPr>
        <p:spPr>
          <a:xfrm>
            <a:off x="0" y="7477246"/>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135482" y="2985137"/>
            <a:ext cx="5660722" cy="2246769"/>
          </a:xfrm>
          <a:prstGeom prst="rect">
            <a:avLst/>
          </a:prstGeom>
          <a:noFill/>
        </p:spPr>
        <p:txBody>
          <a:bodyPr wrap="square" rtlCol="0">
            <a:spAutoFit/>
          </a:bodyPr>
          <a:lstStyle/>
          <a:p>
            <a:r>
              <a:rPr lang="en-US" sz="2800" dirty="0"/>
              <a:t>For onboard charging various types of circuitry have been used, to begin with, we might look at the full-wave controlled rectifier circuit for AC/DC conversion</a:t>
            </a:r>
          </a:p>
        </p:txBody>
      </p:sp>
      <p:pic>
        <p:nvPicPr>
          <p:cNvPr id="4" name="Picture 3"/>
          <p:cNvPicPr>
            <a:picLocks noChangeAspect="1"/>
          </p:cNvPicPr>
          <p:nvPr/>
        </p:nvPicPr>
        <p:blipFill>
          <a:blip r:embed="rId2"/>
          <a:stretch>
            <a:fillRect/>
          </a:stretch>
        </p:blipFill>
        <p:spPr>
          <a:xfrm>
            <a:off x="193883" y="2562578"/>
            <a:ext cx="7636799" cy="3714044"/>
          </a:xfrm>
          <a:prstGeom prst="rect">
            <a:avLst/>
          </a:prstGeom>
        </p:spPr>
      </p:pic>
      <p:sp>
        <p:nvSpPr>
          <p:cNvPr id="5" name="Rectangle 4"/>
          <p:cNvSpPr/>
          <p:nvPr/>
        </p:nvSpPr>
        <p:spPr>
          <a:xfrm>
            <a:off x="8248371" y="5074480"/>
            <a:ext cx="6018027" cy="1231106"/>
          </a:xfrm>
          <a:prstGeom prst="rect">
            <a:avLst/>
          </a:prstGeom>
        </p:spPr>
        <p:txBody>
          <a:bodyPr wrap="square">
            <a:spAutoFit/>
          </a:bodyPr>
          <a:lstStyle/>
          <a:p>
            <a:r>
              <a:rPr lang="en-US" sz="2800" b="1" dirty="0"/>
              <a:t>Major Problem</a:t>
            </a:r>
            <a:r>
              <a:rPr lang="en-US" sz="2800" dirty="0"/>
              <a:t>: Pulsating Voltage and Current</a:t>
            </a:r>
          </a:p>
          <a:p>
            <a:endParaRPr lang="en-US" dirty="0"/>
          </a:p>
        </p:txBody>
      </p:sp>
      <p:sp>
        <p:nvSpPr>
          <p:cNvPr id="6" name="TextBox 5">
            <a:extLst>
              <a:ext uri="{FF2B5EF4-FFF2-40B4-BE49-F238E27FC236}">
                <a16:creationId xmlns:a16="http://schemas.microsoft.com/office/drawing/2014/main" id="{9E7CBCCE-0620-C1AE-2B13-E9CD7B2275EE}"/>
              </a:ext>
            </a:extLst>
          </p:cNvPr>
          <p:cNvSpPr txBox="1"/>
          <p:nvPr/>
        </p:nvSpPr>
        <p:spPr>
          <a:xfrm>
            <a:off x="6194317" y="1112968"/>
            <a:ext cx="10126134" cy="869918"/>
          </a:xfrm>
          <a:prstGeom prst="rect">
            <a:avLst/>
          </a:prstGeom>
          <a:noFill/>
        </p:spPr>
        <p:txBody>
          <a:bodyPr wrap="square">
            <a:spAutoFit/>
          </a:bodyPr>
          <a:lstStyle/>
          <a:p>
            <a:pPr marL="0" indent="0">
              <a:lnSpc>
                <a:spcPts val="6332"/>
              </a:lnSpc>
              <a:buNone/>
            </a:pPr>
            <a:r>
              <a:rPr lang="en-US" sz="5070" b="1" dirty="0">
                <a:solidFill>
                  <a:srgbClr val="000000"/>
                </a:solidFill>
                <a:latin typeface="Petrona" pitchFamily="34" charset="0"/>
                <a:ea typeface="Petrona" pitchFamily="34" charset="-122"/>
                <a:cs typeface="Petrona" pitchFamily="34" charset="-120"/>
              </a:rPr>
              <a:t>AC-DC Conversion</a:t>
            </a:r>
            <a:endParaRPr lang="en-US" sz="5070" dirty="0"/>
          </a:p>
        </p:txBody>
      </p:sp>
      <p:sp>
        <p:nvSpPr>
          <p:cNvPr id="7" name="Rectangle 6">
            <a:extLst>
              <a:ext uri="{FF2B5EF4-FFF2-40B4-BE49-F238E27FC236}">
                <a16:creationId xmlns:a16="http://schemas.microsoft.com/office/drawing/2014/main" id="{A0C2A96E-1DAC-AB8D-11C2-898A72D3065D}"/>
              </a:ext>
            </a:extLst>
          </p:cNvPr>
          <p:cNvSpPr/>
          <p:nvPr/>
        </p:nvSpPr>
        <p:spPr>
          <a:xfrm>
            <a:off x="0" y="7477246"/>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7</a:t>
            </a:r>
          </a:p>
        </p:txBody>
      </p:sp>
    </p:spTree>
    <p:extLst>
      <p:ext uri="{BB962C8B-B14F-4D97-AF65-F5344CB8AC3E}">
        <p14:creationId xmlns:p14="http://schemas.microsoft.com/office/powerpoint/2010/main" val="28923713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135482" y="2985137"/>
            <a:ext cx="5660722" cy="1384995"/>
          </a:xfrm>
          <a:prstGeom prst="rect">
            <a:avLst/>
          </a:prstGeom>
          <a:noFill/>
        </p:spPr>
        <p:txBody>
          <a:bodyPr wrap="square" rtlCol="0">
            <a:spAutoFit/>
          </a:bodyPr>
          <a:lstStyle/>
          <a:p>
            <a:r>
              <a:rPr lang="en-US" sz="2800" dirty="0"/>
              <a:t>The ripple/pulse in output voltage can be reduced through a capacitor filter.</a:t>
            </a:r>
          </a:p>
        </p:txBody>
      </p:sp>
      <p:sp>
        <p:nvSpPr>
          <p:cNvPr id="5" name="Rectangle 4"/>
          <p:cNvSpPr/>
          <p:nvPr/>
        </p:nvSpPr>
        <p:spPr>
          <a:xfrm>
            <a:off x="8248371" y="5074480"/>
            <a:ext cx="6018027" cy="800219"/>
          </a:xfrm>
          <a:prstGeom prst="rect">
            <a:avLst/>
          </a:prstGeom>
        </p:spPr>
        <p:txBody>
          <a:bodyPr wrap="square">
            <a:spAutoFit/>
          </a:bodyPr>
          <a:lstStyle/>
          <a:p>
            <a:r>
              <a:rPr lang="en-US" sz="2800" b="1" dirty="0"/>
              <a:t>Major Problem</a:t>
            </a:r>
            <a:r>
              <a:rPr lang="en-US" sz="2800" dirty="0"/>
              <a:t>: Poor Power Factor</a:t>
            </a:r>
          </a:p>
          <a:p>
            <a:endParaRPr lang="en-US" dirty="0"/>
          </a:p>
        </p:txBody>
      </p:sp>
      <p:sp>
        <p:nvSpPr>
          <p:cNvPr id="6" name="TextBox 5">
            <a:extLst>
              <a:ext uri="{FF2B5EF4-FFF2-40B4-BE49-F238E27FC236}">
                <a16:creationId xmlns:a16="http://schemas.microsoft.com/office/drawing/2014/main" id="{9E7CBCCE-0620-C1AE-2B13-E9CD7B2275EE}"/>
              </a:ext>
            </a:extLst>
          </p:cNvPr>
          <p:cNvSpPr txBox="1"/>
          <p:nvPr/>
        </p:nvSpPr>
        <p:spPr>
          <a:xfrm>
            <a:off x="6194317" y="1112968"/>
            <a:ext cx="10126134" cy="869918"/>
          </a:xfrm>
          <a:prstGeom prst="rect">
            <a:avLst/>
          </a:prstGeom>
          <a:noFill/>
        </p:spPr>
        <p:txBody>
          <a:bodyPr wrap="square">
            <a:spAutoFit/>
          </a:bodyPr>
          <a:lstStyle/>
          <a:p>
            <a:pPr marL="0" indent="0">
              <a:lnSpc>
                <a:spcPts val="6332"/>
              </a:lnSpc>
              <a:buNone/>
            </a:pPr>
            <a:r>
              <a:rPr lang="en-US" sz="5070" b="1" dirty="0">
                <a:solidFill>
                  <a:srgbClr val="000000"/>
                </a:solidFill>
                <a:latin typeface="Petrona" pitchFamily="34" charset="0"/>
                <a:ea typeface="Petrona" pitchFamily="34" charset="-122"/>
                <a:cs typeface="Petrona" pitchFamily="34" charset="-120"/>
              </a:rPr>
              <a:t>AC-DC Conversion</a:t>
            </a:r>
            <a:endParaRPr lang="en-US" sz="5070" dirty="0"/>
          </a:p>
        </p:txBody>
      </p:sp>
      <p:pic>
        <p:nvPicPr>
          <p:cNvPr id="7" name="Picture 6">
            <a:extLst>
              <a:ext uri="{FF2B5EF4-FFF2-40B4-BE49-F238E27FC236}">
                <a16:creationId xmlns:a16="http://schemas.microsoft.com/office/drawing/2014/main" id="{FA174CC4-EBEA-5B2C-487D-E9DAC9F45BC9}"/>
              </a:ext>
            </a:extLst>
          </p:cNvPr>
          <p:cNvPicPr>
            <a:picLocks noChangeAspect="1"/>
          </p:cNvPicPr>
          <p:nvPr/>
        </p:nvPicPr>
        <p:blipFill>
          <a:blip r:embed="rId2"/>
          <a:stretch>
            <a:fillRect/>
          </a:stretch>
        </p:blipFill>
        <p:spPr>
          <a:xfrm>
            <a:off x="346673" y="1750451"/>
            <a:ext cx="5847644" cy="4728698"/>
          </a:xfrm>
          <a:prstGeom prst="rect">
            <a:avLst/>
          </a:prstGeom>
        </p:spPr>
      </p:pic>
      <p:sp>
        <p:nvSpPr>
          <p:cNvPr id="8" name="Rectangle 7">
            <a:extLst>
              <a:ext uri="{FF2B5EF4-FFF2-40B4-BE49-F238E27FC236}">
                <a16:creationId xmlns:a16="http://schemas.microsoft.com/office/drawing/2014/main" id="{DBB18298-1935-0CD2-B653-9883D33AE0BA}"/>
              </a:ext>
            </a:extLst>
          </p:cNvPr>
          <p:cNvSpPr/>
          <p:nvPr/>
        </p:nvSpPr>
        <p:spPr>
          <a:xfrm>
            <a:off x="0" y="7477246"/>
            <a:ext cx="837724" cy="75235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8</a:t>
            </a:r>
          </a:p>
        </p:txBody>
      </p:sp>
    </p:spTree>
    <p:extLst>
      <p:ext uri="{BB962C8B-B14F-4D97-AF65-F5344CB8AC3E}">
        <p14:creationId xmlns:p14="http://schemas.microsoft.com/office/powerpoint/2010/main" val="16718542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757</TotalTime>
  <Words>1497</Words>
  <Application>Microsoft Office PowerPoint</Application>
  <PresentationFormat>Custom</PresentationFormat>
  <Paragraphs>246</Paragraphs>
  <Slides>26</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Arial MT</vt:lpstr>
      <vt:lpstr>Calibri</vt:lpstr>
      <vt:lpstr>Inter</vt:lpstr>
      <vt:lpstr>Petrona</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Anurag Upadhyaya</cp:lastModifiedBy>
  <cp:revision>23</cp:revision>
  <dcterms:created xsi:type="dcterms:W3CDTF">2024-08-01T16:15:06Z</dcterms:created>
  <dcterms:modified xsi:type="dcterms:W3CDTF">2024-09-15T02:29:24Z</dcterms:modified>
</cp:coreProperties>
</file>